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808788" cy="9940925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5A68"/>
    <a:srgbClr val="144856"/>
    <a:srgbClr val="A70A41"/>
    <a:srgbClr val="000066"/>
    <a:srgbClr val="FF9900"/>
    <a:srgbClr val="FF00FF"/>
    <a:srgbClr val="FE5E00"/>
    <a:srgbClr val="000074"/>
    <a:srgbClr val="000082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39ECBB-9EDD-47BE-AC22-7294B3E15529}" v="18" dt="2025-08-31T11:26:13.3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71" autoAdjust="0"/>
    <p:restoredTop sz="95833" autoAdjust="0"/>
  </p:normalViewPr>
  <p:slideViewPr>
    <p:cSldViewPr snapToGrid="0">
      <p:cViewPr>
        <p:scale>
          <a:sx n="79" d="100"/>
          <a:sy n="79" d="100"/>
        </p:scale>
        <p:origin x="1819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981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81263" y="1243013"/>
            <a:ext cx="18462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3664"/>
            <a:ext cx="5447666" cy="3914050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981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81263" y="1243013"/>
            <a:ext cx="1846262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jpe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jpe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53951" y="165370"/>
            <a:ext cx="9383419" cy="19095704"/>
          </a:xfrm>
          <a:prstGeom prst="rect">
            <a:avLst/>
          </a:prstGeom>
          <a:solidFill>
            <a:schemeClr val="bg1"/>
          </a:solidFill>
          <a:ln w="41275"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“I declare after all there is no enjoyment like reading! How much sooner one tires of any thing than of a book!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8366534" y="14748854"/>
            <a:ext cx="1066124" cy="399817"/>
          </a:xfrm>
          <a:prstGeom prst="rect">
            <a:avLst/>
          </a:prstGeom>
          <a:noFill/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868671" y="13640681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522829" y="11491498"/>
            <a:ext cx="2780715" cy="2184400"/>
          </a:xfrm>
          <a:prstGeom prst="blockArc">
            <a:avLst>
              <a:gd name="adj1" fmla="val 10800000"/>
              <a:gd name="adj2" fmla="val 139885"/>
              <a:gd name="adj3" fmla="val 2856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39764" y="13339902"/>
            <a:ext cx="5841999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103962" y="11187392"/>
            <a:ext cx="5913602" cy="62905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60557" y="9256050"/>
            <a:ext cx="2870266" cy="2238909"/>
          </a:xfrm>
          <a:prstGeom prst="blockArc">
            <a:avLst>
              <a:gd name="adj1" fmla="val 10736163"/>
              <a:gd name="adj2" fmla="val 263439"/>
              <a:gd name="adj3" fmla="val 2851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76592" y="6842115"/>
            <a:ext cx="2987974" cy="2609978"/>
          </a:xfrm>
          <a:prstGeom prst="blockArc">
            <a:avLst>
              <a:gd name="adj1" fmla="val 10850411"/>
              <a:gd name="adj2" fmla="val 1572"/>
              <a:gd name="adj3" fmla="val 27649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216443" y="8951056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63559" y="6606462"/>
            <a:ext cx="5871936" cy="809022"/>
          </a:xfrm>
          <a:prstGeom prst="rect">
            <a:avLst/>
          </a:prstGeom>
          <a:solidFill>
            <a:srgbClr val="14485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917650" y="4242053"/>
            <a:ext cx="2916202" cy="337898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61132" y="2159531"/>
            <a:ext cx="3058724" cy="3112547"/>
          </a:xfrm>
          <a:prstGeom prst="blockArc">
            <a:avLst>
              <a:gd name="adj1" fmla="val 10800004"/>
              <a:gd name="adj2" fmla="val 908494"/>
              <a:gd name="adj3" fmla="val 2434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318557" y="4481361"/>
            <a:ext cx="5954555" cy="76948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976252" y="11500487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8225528" y="11640482"/>
            <a:ext cx="805778" cy="9795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4276427" y="6456392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4446970" y="666600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59256" y="2174974"/>
            <a:ext cx="938427" cy="735967"/>
          </a:xfrm>
          <a:prstGeom prst="triangle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8225326" y="11911720"/>
            <a:ext cx="7159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10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8164414" y="1179457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4425124" y="673445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482999" y="15088153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676352" y="152842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685072" y="1542391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717454" y="1540043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FFB81E5C-15C7-43B1-BE68-738F5F73B8ED}"/>
              </a:ext>
            </a:extLst>
          </p:cNvPr>
          <p:cNvSpPr txBox="1"/>
          <p:nvPr/>
        </p:nvSpPr>
        <p:spPr>
          <a:xfrm>
            <a:off x="4513982" y="673655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17" name="AutoShape 2" descr="https://static.thenounproject.com/png/2098416-200.png">
            <a:extLst>
              <a:ext uri="{FF2B5EF4-FFF2-40B4-BE49-F238E27FC236}">
                <a16:creationId xmlns:a16="http://schemas.microsoft.com/office/drawing/2014/main" id="{03BC8A5B-B096-4AF3-BD31-DA46DE7368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06938" y="8667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41C85B5B-57FD-47DF-BD15-719B5AC5E7EB}"/>
              </a:ext>
            </a:extLst>
          </p:cNvPr>
          <p:cNvSpPr/>
          <p:nvPr/>
        </p:nvSpPr>
        <p:spPr>
          <a:xfrm>
            <a:off x="4908792" y="803244"/>
            <a:ext cx="3558615" cy="615553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400" dirty="0">
                <a:ln w="0">
                  <a:noFill/>
                </a:ln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F0502020204030204" pitchFamily="34" charset="0"/>
              </a:rPr>
              <a:t>LEARNING</a:t>
            </a:r>
            <a:r>
              <a:rPr lang="en-US" sz="3400" b="1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</a:t>
            </a:r>
            <a:r>
              <a:rPr lang="en-US" sz="3400" spc="-150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B0A06020104020203" pitchFamily="34" charset="0"/>
              </a:rPr>
              <a:t>JOURNEY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E31830EA-84C4-42C0-8E08-730FA8FF1140}"/>
              </a:ext>
            </a:extLst>
          </p:cNvPr>
          <p:cNvCxnSpPr/>
          <p:nvPr/>
        </p:nvCxnSpPr>
        <p:spPr>
          <a:xfrm>
            <a:off x="3662161" y="15522198"/>
            <a:ext cx="0" cy="59399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5D15AF80-BE15-4670-A52F-ED4411AA395D}"/>
              </a:ext>
            </a:extLst>
          </p:cNvPr>
          <p:cNvCxnSpPr>
            <a:cxnSpLocks/>
          </p:cNvCxnSpPr>
          <p:nvPr/>
        </p:nvCxnSpPr>
        <p:spPr>
          <a:xfrm>
            <a:off x="1864370" y="13440749"/>
            <a:ext cx="157863" cy="63272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A20C7881-E26A-41F4-98E3-36B30483BF72}"/>
              </a:ext>
            </a:extLst>
          </p:cNvPr>
          <p:cNvCxnSpPr>
            <a:cxnSpLocks/>
          </p:cNvCxnSpPr>
          <p:nvPr/>
        </p:nvCxnSpPr>
        <p:spPr>
          <a:xfrm>
            <a:off x="3171243" y="8922635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FC08E28A-F52F-48A3-94BB-55D3CAEC1194}"/>
              </a:ext>
            </a:extLst>
          </p:cNvPr>
          <p:cNvCxnSpPr>
            <a:cxnSpLocks/>
          </p:cNvCxnSpPr>
          <p:nvPr/>
        </p:nvCxnSpPr>
        <p:spPr>
          <a:xfrm>
            <a:off x="5996757" y="11196101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E8750CC-4518-4211-8335-5760CCB49B85}"/>
              </a:ext>
            </a:extLst>
          </p:cNvPr>
          <p:cNvSpPr/>
          <p:nvPr/>
        </p:nvSpPr>
        <p:spPr>
          <a:xfrm>
            <a:off x="5180329" y="6934398"/>
            <a:ext cx="2837715" cy="43203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cxnSp>
        <p:nvCxnSpPr>
          <p:cNvPr id="541" name="Straight Connector 540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>
            <a:off x="7392409" y="4509901"/>
            <a:ext cx="9297" cy="73001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B8AAAA7F-C9BB-4942-B6B8-94F07503C796}"/>
              </a:ext>
            </a:extLst>
          </p:cNvPr>
          <p:cNvCxnSpPr>
            <a:cxnSpLocks/>
          </p:cNvCxnSpPr>
          <p:nvPr/>
        </p:nvCxnSpPr>
        <p:spPr>
          <a:xfrm flipH="1">
            <a:off x="7793420" y="2189641"/>
            <a:ext cx="65075" cy="75490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2C85FD2-BACF-E918-7D49-6EDF4DF751C8}"/>
              </a:ext>
            </a:extLst>
          </p:cNvPr>
          <p:cNvSpPr/>
          <p:nvPr/>
        </p:nvSpPr>
        <p:spPr>
          <a:xfrm>
            <a:off x="2243541" y="15511794"/>
            <a:ext cx="5381956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7DF87-5B8F-B221-699C-A4940291D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212" y="566671"/>
            <a:ext cx="724150" cy="75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A121F-15CC-28DF-B603-744951902D63}"/>
              </a:ext>
            </a:extLst>
          </p:cNvPr>
          <p:cNvSpPr/>
          <p:nvPr/>
        </p:nvSpPr>
        <p:spPr>
          <a:xfrm>
            <a:off x="4956531" y="501983"/>
            <a:ext cx="352967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75A6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Nova Cond XBd" panose="020B0A06020104020203" pitchFamily="34" charset="0"/>
              </a:rPr>
              <a:t>Media Studies Department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183F20-3EB4-BEE2-5956-F664D1F74409}"/>
              </a:ext>
            </a:extLst>
          </p:cNvPr>
          <p:cNvCxnSpPr>
            <a:cxnSpLocks/>
          </p:cNvCxnSpPr>
          <p:nvPr/>
        </p:nvCxnSpPr>
        <p:spPr>
          <a:xfrm flipH="1">
            <a:off x="2056028" y="15357617"/>
            <a:ext cx="5569" cy="62894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C3D9591-7A96-33B5-7E22-0EAB75D3F617}"/>
              </a:ext>
            </a:extLst>
          </p:cNvPr>
          <p:cNvSpPr txBox="1"/>
          <p:nvPr/>
        </p:nvSpPr>
        <p:spPr>
          <a:xfrm>
            <a:off x="5364837" y="15622185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is Media?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98A25E-7301-4F62-AE16-E6412EEEDD69}"/>
              </a:ext>
            </a:extLst>
          </p:cNvPr>
          <p:cNvCxnSpPr>
            <a:cxnSpLocks/>
          </p:cNvCxnSpPr>
          <p:nvPr/>
        </p:nvCxnSpPr>
        <p:spPr>
          <a:xfrm>
            <a:off x="5097453" y="15499289"/>
            <a:ext cx="0" cy="65724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9A4DE3A-1DA2-814F-9DA0-C672DAA59093}"/>
              </a:ext>
            </a:extLst>
          </p:cNvPr>
          <p:cNvSpPr txBox="1"/>
          <p:nvPr/>
        </p:nvSpPr>
        <p:spPr>
          <a:xfrm>
            <a:off x="4001967" y="13393870"/>
            <a:ext cx="1813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Magazines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FDCE86-0897-82A7-2620-0676F30550C4}"/>
              </a:ext>
            </a:extLst>
          </p:cNvPr>
          <p:cNvSpPr txBox="1"/>
          <p:nvPr/>
        </p:nvSpPr>
        <p:spPr>
          <a:xfrm>
            <a:off x="3612138" y="11255563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Newspapers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F85C3B-48A4-7646-0CFB-4F59BF43E187}"/>
              </a:ext>
            </a:extLst>
          </p:cNvPr>
          <p:cNvSpPr txBox="1"/>
          <p:nvPr/>
        </p:nvSpPr>
        <p:spPr>
          <a:xfrm>
            <a:off x="6196084" y="13383108"/>
            <a:ext cx="2560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</a:rPr>
              <a:t>Introduction to Magazines and Creating Media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EB712D0-458B-6748-FB2B-3FBEE920BC83}"/>
              </a:ext>
            </a:extLst>
          </p:cNvPr>
          <p:cNvSpPr txBox="1"/>
          <p:nvPr/>
        </p:nvSpPr>
        <p:spPr>
          <a:xfrm rot="2866062">
            <a:off x="913367" y="10984601"/>
            <a:ext cx="1787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Desert Island Discs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8D06700-8DF4-E7E8-B35B-4160B5B825AF}"/>
              </a:ext>
            </a:extLst>
          </p:cNvPr>
          <p:cNvSpPr txBox="1"/>
          <p:nvPr/>
        </p:nvSpPr>
        <p:spPr>
          <a:xfrm rot="16200000">
            <a:off x="523578" y="14413399"/>
            <a:ext cx="188282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Video Games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FF53EE-66AD-9195-FDFE-1C1A4777E63F}"/>
              </a:ext>
            </a:extLst>
          </p:cNvPr>
          <p:cNvSpPr txBox="1"/>
          <p:nvPr/>
        </p:nvSpPr>
        <p:spPr>
          <a:xfrm>
            <a:off x="3754500" y="9043717"/>
            <a:ext cx="298749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Revision of Component 1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3507085-8E20-45E6-FA5E-C23CE0D8C291}"/>
              </a:ext>
            </a:extLst>
          </p:cNvPr>
          <p:cNvCxnSpPr>
            <a:cxnSpLocks/>
          </p:cNvCxnSpPr>
          <p:nvPr/>
        </p:nvCxnSpPr>
        <p:spPr>
          <a:xfrm>
            <a:off x="7135849" y="8878724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88A53AB0-7180-1EA6-E7F7-0E2BF6048B61}"/>
              </a:ext>
            </a:extLst>
          </p:cNvPr>
          <p:cNvSpPr txBox="1"/>
          <p:nvPr/>
        </p:nvSpPr>
        <p:spPr>
          <a:xfrm rot="19338937">
            <a:off x="1064014" y="9257125"/>
            <a:ext cx="202539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Recap of Bond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7F95F99-332B-084C-92D6-0612F033D908}"/>
              </a:ext>
            </a:extLst>
          </p:cNvPr>
          <p:cNvSpPr txBox="1"/>
          <p:nvPr/>
        </p:nvSpPr>
        <p:spPr>
          <a:xfrm>
            <a:off x="5650866" y="6810019"/>
            <a:ext cx="4312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Real Component 3: </a:t>
            </a:r>
          </a:p>
          <a:p>
            <a:r>
              <a:rPr lang="en-GB" sz="1400" dirty="0">
                <a:solidFill>
                  <a:schemeClr val="bg1"/>
                </a:solidFill>
              </a:rPr>
              <a:t>Preparation Creating Media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7823DF4-3C37-0A2C-CA47-F32D6423694C}"/>
              </a:ext>
            </a:extLst>
          </p:cNvPr>
          <p:cNvSpPr txBox="1"/>
          <p:nvPr/>
        </p:nvSpPr>
        <p:spPr>
          <a:xfrm>
            <a:off x="3280940" y="4656320"/>
            <a:ext cx="3857576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Revision for component 1 and 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84F208E-E1E2-D8F4-3C12-C1B672E2BB2D}"/>
              </a:ext>
            </a:extLst>
          </p:cNvPr>
          <p:cNvSpPr txBox="1"/>
          <p:nvPr/>
        </p:nvSpPr>
        <p:spPr>
          <a:xfrm rot="16371046">
            <a:off x="7816709" y="3234608"/>
            <a:ext cx="2446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Set product focus and websites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F317D39-59EF-7548-C7E5-A7E7E935E19F}"/>
              </a:ext>
            </a:extLst>
          </p:cNvPr>
          <p:cNvSpPr txBox="1"/>
          <p:nvPr/>
        </p:nvSpPr>
        <p:spPr>
          <a:xfrm>
            <a:off x="1691695" y="2194108"/>
            <a:ext cx="6073568" cy="646331"/>
          </a:xfrm>
          <a:prstGeom prst="rect">
            <a:avLst/>
          </a:prstGeom>
          <a:solidFill>
            <a:srgbClr val="14485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</a:rPr>
              <a:t>Revision &amp; mastery: Component 1 and 2</a:t>
            </a:r>
          </a:p>
          <a:p>
            <a:pPr algn="ctr"/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8A5B058-3832-DD96-7B2B-2BC2BBE62CBD}"/>
              </a:ext>
            </a:extLst>
          </p:cNvPr>
          <p:cNvSpPr txBox="1"/>
          <p:nvPr/>
        </p:nvSpPr>
        <p:spPr>
          <a:xfrm>
            <a:off x="6978006" y="16673977"/>
            <a:ext cx="12139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What is media language 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820AB93-D974-DFFE-6B31-E690C85B4F92}"/>
              </a:ext>
            </a:extLst>
          </p:cNvPr>
          <p:cNvSpPr txBox="1"/>
          <p:nvPr/>
        </p:nvSpPr>
        <p:spPr>
          <a:xfrm>
            <a:off x="4845661" y="16273258"/>
            <a:ext cx="11061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Genre conventions of films 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3A089AE9-6DE6-8F91-BFC8-6A8290C1BA1D}"/>
              </a:ext>
            </a:extLst>
          </p:cNvPr>
          <p:cNvCxnSpPr>
            <a:cxnSpLocks/>
            <a:stCxn id="87" idx="0"/>
          </p:cNvCxnSpPr>
          <p:nvPr/>
        </p:nvCxnSpPr>
        <p:spPr>
          <a:xfrm flipV="1">
            <a:off x="5398736" y="15982313"/>
            <a:ext cx="92671" cy="290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D8309E61-61A7-CD33-E1BF-07C45AF37821}"/>
              </a:ext>
            </a:extLst>
          </p:cNvPr>
          <p:cNvCxnSpPr>
            <a:cxnSpLocks/>
          </p:cNvCxnSpPr>
          <p:nvPr/>
        </p:nvCxnSpPr>
        <p:spPr>
          <a:xfrm flipH="1" flipV="1">
            <a:off x="7271793" y="15956752"/>
            <a:ext cx="97237" cy="670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9099124D-6AC5-BFAD-7D41-9B72D5200778}"/>
              </a:ext>
            </a:extLst>
          </p:cNvPr>
          <p:cNvSpPr txBox="1"/>
          <p:nvPr/>
        </p:nvSpPr>
        <p:spPr>
          <a:xfrm>
            <a:off x="5832930" y="14762917"/>
            <a:ext cx="1063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How sound and editing can communicate meaning.</a:t>
            </a:r>
          </a:p>
        </p:txBody>
      </p: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6159824E-5DA7-8E61-0D02-421EB77FADFA}"/>
              </a:ext>
            </a:extLst>
          </p:cNvPr>
          <p:cNvCxnSpPr>
            <a:cxnSpLocks/>
          </p:cNvCxnSpPr>
          <p:nvPr/>
        </p:nvCxnSpPr>
        <p:spPr>
          <a:xfrm flipH="1" flipV="1">
            <a:off x="4574689" y="16019903"/>
            <a:ext cx="186612" cy="869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27110302-1708-80DC-C7C4-75D6864B6AF8}"/>
              </a:ext>
            </a:extLst>
          </p:cNvPr>
          <p:cNvSpPr txBox="1"/>
          <p:nvPr/>
        </p:nvSpPr>
        <p:spPr>
          <a:xfrm>
            <a:off x="3122552" y="15022353"/>
            <a:ext cx="857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Analysing a Bond Film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5094E7E-36D4-3D9F-3B78-C3D5FA8ED4CA}"/>
              </a:ext>
            </a:extLst>
          </p:cNvPr>
          <p:cNvSpPr txBox="1"/>
          <p:nvPr/>
        </p:nvSpPr>
        <p:spPr>
          <a:xfrm>
            <a:off x="2427067" y="14929210"/>
            <a:ext cx="9111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dirty="0"/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93945C5E-3429-40AE-8954-A2171E373A1E}"/>
              </a:ext>
            </a:extLst>
          </p:cNvPr>
          <p:cNvCxnSpPr>
            <a:cxnSpLocks/>
          </p:cNvCxnSpPr>
          <p:nvPr/>
        </p:nvCxnSpPr>
        <p:spPr>
          <a:xfrm flipH="1">
            <a:off x="3611376" y="16010223"/>
            <a:ext cx="1986" cy="2947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>
            <a:extLst>
              <a:ext uri="{FF2B5EF4-FFF2-40B4-BE49-F238E27FC236}">
                <a16:creationId xmlns:a16="http://schemas.microsoft.com/office/drawing/2014/main" id="{6E64418A-BD3D-B169-1784-3E8D0DAB9BEF}"/>
              </a:ext>
            </a:extLst>
          </p:cNvPr>
          <p:cNvSpPr txBox="1"/>
          <p:nvPr/>
        </p:nvSpPr>
        <p:spPr>
          <a:xfrm>
            <a:off x="292722" y="15728815"/>
            <a:ext cx="12363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Exploring representation in video games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ED8A737-ABCD-90A1-8AD8-61E36FF27DA4}"/>
              </a:ext>
            </a:extLst>
          </p:cNvPr>
          <p:cNvSpPr txBox="1"/>
          <p:nvPr/>
        </p:nvSpPr>
        <p:spPr>
          <a:xfrm>
            <a:off x="2053298" y="14722590"/>
            <a:ext cx="911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Design a new computer game</a:t>
            </a:r>
          </a:p>
        </p:txBody>
      </p: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59AD5CFC-F5EA-9F87-54DE-3F6B3A9CCBA9}"/>
              </a:ext>
            </a:extLst>
          </p:cNvPr>
          <p:cNvCxnSpPr>
            <a:cxnSpLocks/>
          </p:cNvCxnSpPr>
          <p:nvPr/>
        </p:nvCxnSpPr>
        <p:spPr>
          <a:xfrm flipH="1">
            <a:off x="1683665" y="15069921"/>
            <a:ext cx="572243" cy="271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554A7BC5-21E7-4AB0-05CA-0A55EA2D28F4}"/>
              </a:ext>
            </a:extLst>
          </p:cNvPr>
          <p:cNvCxnSpPr>
            <a:cxnSpLocks/>
          </p:cNvCxnSpPr>
          <p:nvPr/>
        </p:nvCxnSpPr>
        <p:spPr>
          <a:xfrm flipV="1">
            <a:off x="815305" y="15286308"/>
            <a:ext cx="442357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B6A8825-F76F-820B-F252-5C2C7F878967}"/>
              </a:ext>
            </a:extLst>
          </p:cNvPr>
          <p:cNvSpPr txBox="1"/>
          <p:nvPr/>
        </p:nvSpPr>
        <p:spPr>
          <a:xfrm>
            <a:off x="1863138" y="14099309"/>
            <a:ext cx="10564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Regulation of the gaming industry</a:t>
            </a:r>
          </a:p>
        </p:txBody>
      </p: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158201F6-E190-30F9-30A9-A8A7187A8106}"/>
              </a:ext>
            </a:extLst>
          </p:cNvPr>
          <p:cNvCxnSpPr>
            <a:cxnSpLocks/>
          </p:cNvCxnSpPr>
          <p:nvPr/>
        </p:nvCxnSpPr>
        <p:spPr>
          <a:xfrm flipH="1" flipV="1">
            <a:off x="1665085" y="14198231"/>
            <a:ext cx="269528" cy="103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92CABCBD-EB6D-99E3-0073-8DA040B0D0C9}"/>
              </a:ext>
            </a:extLst>
          </p:cNvPr>
          <p:cNvCxnSpPr>
            <a:cxnSpLocks/>
          </p:cNvCxnSpPr>
          <p:nvPr/>
        </p:nvCxnSpPr>
        <p:spPr>
          <a:xfrm flipH="1">
            <a:off x="1805252" y="13223757"/>
            <a:ext cx="29495" cy="443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A9A5B66C-FEF8-3BF2-0AE5-C218F416D788}"/>
              </a:ext>
            </a:extLst>
          </p:cNvPr>
          <p:cNvSpPr txBox="1"/>
          <p:nvPr/>
        </p:nvSpPr>
        <p:spPr>
          <a:xfrm>
            <a:off x="3157032" y="11843737"/>
            <a:ext cx="13505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Analysis of front-page conventions 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B868929-BF11-526F-3F7E-DA729F5C1AFF}"/>
              </a:ext>
            </a:extLst>
          </p:cNvPr>
          <p:cNvSpPr txBox="1"/>
          <p:nvPr/>
        </p:nvSpPr>
        <p:spPr>
          <a:xfrm>
            <a:off x="4501180" y="10353018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The newspaper industry  </a:t>
            </a:r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763B9320-7553-6572-DDA5-D192BF57C3A9}"/>
              </a:ext>
            </a:extLst>
          </p:cNvPr>
          <p:cNvCxnSpPr>
            <a:cxnSpLocks/>
          </p:cNvCxnSpPr>
          <p:nvPr/>
        </p:nvCxnSpPr>
        <p:spPr>
          <a:xfrm flipH="1" flipV="1">
            <a:off x="2297807" y="16230447"/>
            <a:ext cx="1137" cy="341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90BFAAC8-18A3-384D-F3F4-AEADF8694E9C}"/>
              </a:ext>
            </a:extLst>
          </p:cNvPr>
          <p:cNvCxnSpPr>
            <a:cxnSpLocks/>
          </p:cNvCxnSpPr>
          <p:nvPr/>
        </p:nvCxnSpPr>
        <p:spPr>
          <a:xfrm flipH="1" flipV="1">
            <a:off x="4224794" y="13727875"/>
            <a:ext cx="1137" cy="341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TextBox 1031">
            <a:extLst>
              <a:ext uri="{FF2B5EF4-FFF2-40B4-BE49-F238E27FC236}">
                <a16:creationId xmlns:a16="http://schemas.microsoft.com/office/drawing/2014/main" id="{6435C95E-274C-E6D3-FDF9-46C57087EEA0}"/>
              </a:ext>
            </a:extLst>
          </p:cNvPr>
          <p:cNvSpPr txBox="1"/>
          <p:nvPr/>
        </p:nvSpPr>
        <p:spPr>
          <a:xfrm>
            <a:off x="1844097" y="11884976"/>
            <a:ext cx="14247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Conventions of Broadsheets and tabloid newspapers</a:t>
            </a:r>
          </a:p>
        </p:txBody>
      </p:sp>
      <p:cxnSp>
        <p:nvCxnSpPr>
          <p:cNvPr id="1034" name="Straight Arrow Connector 1033">
            <a:extLst>
              <a:ext uri="{FF2B5EF4-FFF2-40B4-BE49-F238E27FC236}">
                <a16:creationId xmlns:a16="http://schemas.microsoft.com/office/drawing/2014/main" id="{9FFF9F98-755B-ACF3-C2EB-0206DA75DD4B}"/>
              </a:ext>
            </a:extLst>
          </p:cNvPr>
          <p:cNvCxnSpPr>
            <a:cxnSpLocks/>
          </p:cNvCxnSpPr>
          <p:nvPr/>
        </p:nvCxnSpPr>
        <p:spPr>
          <a:xfrm flipH="1">
            <a:off x="4801172" y="13064530"/>
            <a:ext cx="155359" cy="3844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Arrow Connector 1038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6325305" y="15501951"/>
            <a:ext cx="18960" cy="161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4" name="TextBox 1043">
            <a:extLst>
              <a:ext uri="{FF2B5EF4-FFF2-40B4-BE49-F238E27FC236}">
                <a16:creationId xmlns:a16="http://schemas.microsoft.com/office/drawing/2014/main" id="{C116951C-7E84-7B4C-FA06-A09C2BF156A1}"/>
              </a:ext>
            </a:extLst>
          </p:cNvPr>
          <p:cNvSpPr txBox="1"/>
          <p:nvPr/>
        </p:nvSpPr>
        <p:spPr>
          <a:xfrm>
            <a:off x="5677899" y="14152343"/>
            <a:ext cx="262322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Responding to a brief students will create a short film, considering, camera angles, setting, lighting and  mise-</a:t>
            </a:r>
            <a:r>
              <a:rPr lang="en-GB" sz="1050" dirty="0" err="1"/>
              <a:t>en</a:t>
            </a:r>
            <a:r>
              <a:rPr lang="en-GB" sz="1050" dirty="0"/>
              <a:t>- scene</a:t>
            </a:r>
          </a:p>
        </p:txBody>
      </p:sp>
      <p:cxnSp>
        <p:nvCxnSpPr>
          <p:cNvPr id="1045" name="Straight Arrow Connector 1044">
            <a:extLst>
              <a:ext uri="{FF2B5EF4-FFF2-40B4-BE49-F238E27FC236}">
                <a16:creationId xmlns:a16="http://schemas.microsoft.com/office/drawing/2014/main" id="{8F6267E3-0440-197D-C283-34B0DF769FFD}"/>
              </a:ext>
            </a:extLst>
          </p:cNvPr>
          <p:cNvCxnSpPr>
            <a:cxnSpLocks/>
          </p:cNvCxnSpPr>
          <p:nvPr/>
        </p:nvCxnSpPr>
        <p:spPr>
          <a:xfrm flipH="1" flipV="1">
            <a:off x="6995263" y="13844174"/>
            <a:ext cx="10188" cy="3928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TextBox 1045">
            <a:extLst>
              <a:ext uri="{FF2B5EF4-FFF2-40B4-BE49-F238E27FC236}">
                <a16:creationId xmlns:a16="http://schemas.microsoft.com/office/drawing/2014/main" id="{4F5EEC42-9F46-E94A-4CFB-82834BC2DA43}"/>
              </a:ext>
            </a:extLst>
          </p:cNvPr>
          <p:cNvSpPr txBox="1"/>
          <p:nvPr/>
        </p:nvSpPr>
        <p:spPr>
          <a:xfrm>
            <a:off x="1451829" y="16912726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Film marketing </a:t>
            </a:r>
          </a:p>
        </p:txBody>
      </p:sp>
      <p:sp>
        <p:nvSpPr>
          <p:cNvPr id="1047" name="TextBox 1046">
            <a:extLst>
              <a:ext uri="{FF2B5EF4-FFF2-40B4-BE49-F238E27FC236}">
                <a16:creationId xmlns:a16="http://schemas.microsoft.com/office/drawing/2014/main" id="{283578F5-C153-8589-A025-1ACFD09B0008}"/>
              </a:ext>
            </a:extLst>
          </p:cNvPr>
          <p:cNvSpPr txBox="1"/>
          <p:nvPr/>
        </p:nvSpPr>
        <p:spPr>
          <a:xfrm>
            <a:off x="6176503" y="12711785"/>
            <a:ext cx="1588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Create a pitch and write a statement of aims. </a:t>
            </a:r>
          </a:p>
        </p:txBody>
      </p: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92A1D196-A8A0-0FCD-3867-96B12F2D1873}"/>
              </a:ext>
            </a:extLst>
          </p:cNvPr>
          <p:cNvCxnSpPr>
            <a:cxnSpLocks/>
          </p:cNvCxnSpPr>
          <p:nvPr/>
        </p:nvCxnSpPr>
        <p:spPr>
          <a:xfrm flipH="1">
            <a:off x="1744739" y="15972313"/>
            <a:ext cx="356240" cy="950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DD4DC238-316E-2BD4-5281-24F3E250228E}"/>
              </a:ext>
            </a:extLst>
          </p:cNvPr>
          <p:cNvCxnSpPr>
            <a:cxnSpLocks/>
            <a:stCxn id="1047" idx="2"/>
          </p:cNvCxnSpPr>
          <p:nvPr/>
        </p:nvCxnSpPr>
        <p:spPr>
          <a:xfrm>
            <a:off x="6970884" y="13142672"/>
            <a:ext cx="398299" cy="348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>
            <a:extLst>
              <a:ext uri="{FF2B5EF4-FFF2-40B4-BE49-F238E27FC236}">
                <a16:creationId xmlns:a16="http://schemas.microsoft.com/office/drawing/2014/main" id="{7741DAE1-E872-C7D2-0F2A-D8C1376CBA0B}"/>
              </a:ext>
            </a:extLst>
          </p:cNvPr>
          <p:cNvSpPr txBox="1"/>
          <p:nvPr/>
        </p:nvSpPr>
        <p:spPr>
          <a:xfrm>
            <a:off x="8620198" y="13458463"/>
            <a:ext cx="9549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Codes and conventions of magazine covers</a:t>
            </a:r>
          </a:p>
        </p:txBody>
      </p: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5BBBCF42-86F6-2DAD-4CE0-2622AE837A1D}"/>
              </a:ext>
            </a:extLst>
          </p:cNvPr>
          <p:cNvCxnSpPr>
            <a:cxnSpLocks/>
          </p:cNvCxnSpPr>
          <p:nvPr/>
        </p:nvCxnSpPr>
        <p:spPr>
          <a:xfrm flipH="1" flipV="1">
            <a:off x="8710607" y="13342525"/>
            <a:ext cx="572062" cy="95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EB664419-B9CD-C713-71AF-B9A8734D5408}"/>
              </a:ext>
            </a:extLst>
          </p:cNvPr>
          <p:cNvSpPr txBox="1"/>
          <p:nvPr/>
        </p:nvSpPr>
        <p:spPr>
          <a:xfrm>
            <a:off x="6947334" y="11970384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Comparison Essay structure</a:t>
            </a:r>
          </a:p>
        </p:txBody>
      </p: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FE4E406F-4006-0761-B9E3-9CA1B648C590}"/>
              </a:ext>
            </a:extLst>
          </p:cNvPr>
          <p:cNvCxnSpPr>
            <a:cxnSpLocks/>
          </p:cNvCxnSpPr>
          <p:nvPr/>
        </p:nvCxnSpPr>
        <p:spPr>
          <a:xfrm flipV="1">
            <a:off x="7562998" y="11665919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>
            <a:extLst>
              <a:ext uri="{FF2B5EF4-FFF2-40B4-BE49-F238E27FC236}">
                <a16:creationId xmlns:a16="http://schemas.microsoft.com/office/drawing/2014/main" id="{6612B559-EB04-A300-5BBD-0C4767F36E6A}"/>
              </a:ext>
            </a:extLst>
          </p:cNvPr>
          <p:cNvSpPr txBox="1"/>
          <p:nvPr/>
        </p:nvSpPr>
        <p:spPr>
          <a:xfrm>
            <a:off x="4005800" y="14004248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Introduction to set products </a:t>
            </a:r>
          </a:p>
        </p:txBody>
      </p: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DE52534-907B-EAF7-9810-FA5AACD6520A}"/>
              </a:ext>
            </a:extLst>
          </p:cNvPr>
          <p:cNvCxnSpPr>
            <a:cxnSpLocks/>
          </p:cNvCxnSpPr>
          <p:nvPr/>
        </p:nvCxnSpPr>
        <p:spPr>
          <a:xfrm flipV="1">
            <a:off x="6678867" y="11635864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0FD6A226-76D7-18D1-9DFD-2967F388CF11}"/>
              </a:ext>
            </a:extLst>
          </p:cNvPr>
          <p:cNvSpPr txBox="1"/>
          <p:nvPr/>
        </p:nvSpPr>
        <p:spPr>
          <a:xfrm>
            <a:off x="3660175" y="9774238"/>
            <a:ext cx="17320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Exam techniques, tips and hints. </a:t>
            </a:r>
          </a:p>
        </p:txBody>
      </p: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288830DB-B90A-29FC-49E1-6DBD6312A662}"/>
              </a:ext>
            </a:extLst>
          </p:cNvPr>
          <p:cNvCxnSpPr/>
          <p:nvPr/>
        </p:nvCxnSpPr>
        <p:spPr>
          <a:xfrm>
            <a:off x="7625497" y="11066542"/>
            <a:ext cx="0" cy="317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Arrow Connector 191">
            <a:extLst>
              <a:ext uri="{FF2B5EF4-FFF2-40B4-BE49-F238E27FC236}">
                <a16:creationId xmlns:a16="http://schemas.microsoft.com/office/drawing/2014/main" id="{63750CA7-7AFB-AD9B-953E-AF7CBCA5F8A3}"/>
              </a:ext>
            </a:extLst>
          </p:cNvPr>
          <p:cNvCxnSpPr>
            <a:cxnSpLocks/>
          </p:cNvCxnSpPr>
          <p:nvPr/>
        </p:nvCxnSpPr>
        <p:spPr>
          <a:xfrm>
            <a:off x="5009054" y="11041183"/>
            <a:ext cx="2684" cy="317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C65A41F3-4DC5-6EBD-E12F-3E382BCBF9DB}"/>
              </a:ext>
            </a:extLst>
          </p:cNvPr>
          <p:cNvSpPr txBox="1"/>
          <p:nvPr/>
        </p:nvSpPr>
        <p:spPr>
          <a:xfrm>
            <a:off x="4557532" y="12393361"/>
            <a:ext cx="10538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Theoretical perspectives on representation</a:t>
            </a:r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D2CD7C3D-E8A6-1E38-2EEE-4E1B82752D4B}"/>
              </a:ext>
            </a:extLst>
          </p:cNvPr>
          <p:cNvCxnSpPr>
            <a:cxnSpLocks/>
          </p:cNvCxnSpPr>
          <p:nvPr/>
        </p:nvCxnSpPr>
        <p:spPr>
          <a:xfrm flipV="1">
            <a:off x="5013331" y="11650850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1E705B9A-067C-3745-1E94-CCB3FD3D16C3}"/>
              </a:ext>
            </a:extLst>
          </p:cNvPr>
          <p:cNvSpPr txBox="1"/>
          <p:nvPr/>
        </p:nvSpPr>
        <p:spPr>
          <a:xfrm>
            <a:off x="7485717" y="10462994"/>
            <a:ext cx="9111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Dress Codes</a:t>
            </a:r>
          </a:p>
        </p:txBody>
      </p:sp>
      <p:cxnSp>
        <p:nvCxnSpPr>
          <p:cNvPr id="201" name="Straight Arrow Connector 200">
            <a:extLst>
              <a:ext uri="{FF2B5EF4-FFF2-40B4-BE49-F238E27FC236}">
                <a16:creationId xmlns:a16="http://schemas.microsoft.com/office/drawing/2014/main" id="{D73E275D-AA29-1E7A-33CF-83724F3926E0}"/>
              </a:ext>
            </a:extLst>
          </p:cNvPr>
          <p:cNvCxnSpPr>
            <a:cxnSpLocks/>
          </p:cNvCxnSpPr>
          <p:nvPr/>
        </p:nvCxnSpPr>
        <p:spPr>
          <a:xfrm flipV="1">
            <a:off x="3302833" y="11649995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84D9D4F0-DFBB-9F94-CD45-26C2D19A92C4}"/>
              </a:ext>
            </a:extLst>
          </p:cNvPr>
          <p:cNvSpPr txBox="1"/>
          <p:nvPr/>
        </p:nvSpPr>
        <p:spPr>
          <a:xfrm>
            <a:off x="260188" y="7934649"/>
            <a:ext cx="1428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The film industry </a:t>
            </a:r>
          </a:p>
        </p:txBody>
      </p:sp>
      <p:cxnSp>
        <p:nvCxnSpPr>
          <p:cNvPr id="205" name="Straight Arrow Connector 204">
            <a:extLst>
              <a:ext uri="{FF2B5EF4-FFF2-40B4-BE49-F238E27FC236}">
                <a16:creationId xmlns:a16="http://schemas.microsoft.com/office/drawing/2014/main" id="{1CE15A8E-E084-869B-5AC4-4710E7D24AD2}"/>
              </a:ext>
            </a:extLst>
          </p:cNvPr>
          <p:cNvCxnSpPr>
            <a:cxnSpLocks/>
          </p:cNvCxnSpPr>
          <p:nvPr/>
        </p:nvCxnSpPr>
        <p:spPr>
          <a:xfrm>
            <a:off x="1208916" y="8118536"/>
            <a:ext cx="780349" cy="1010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A9A86533-8C96-8A78-CF77-884E6EFCBB35}"/>
              </a:ext>
            </a:extLst>
          </p:cNvPr>
          <p:cNvCxnSpPr/>
          <p:nvPr/>
        </p:nvCxnSpPr>
        <p:spPr>
          <a:xfrm flipH="1">
            <a:off x="1747589" y="11128997"/>
            <a:ext cx="458298" cy="2693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ADDB4332-9CAC-260F-8FC0-8A3709D2F5DE}"/>
              </a:ext>
            </a:extLst>
          </p:cNvPr>
          <p:cNvCxnSpPr>
            <a:cxnSpLocks/>
          </p:cNvCxnSpPr>
          <p:nvPr/>
        </p:nvCxnSpPr>
        <p:spPr>
          <a:xfrm flipV="1">
            <a:off x="4338456" y="9467203"/>
            <a:ext cx="0" cy="321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6956872A-A3C2-4B37-C514-4024A407834E}"/>
              </a:ext>
            </a:extLst>
          </p:cNvPr>
          <p:cNvCxnSpPr>
            <a:cxnSpLocks/>
          </p:cNvCxnSpPr>
          <p:nvPr/>
        </p:nvCxnSpPr>
        <p:spPr>
          <a:xfrm>
            <a:off x="5585520" y="8841708"/>
            <a:ext cx="0" cy="318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C118AD9B-F01A-B0D8-75A5-50E9388148AE}"/>
              </a:ext>
            </a:extLst>
          </p:cNvPr>
          <p:cNvSpPr txBox="1"/>
          <p:nvPr/>
        </p:nvSpPr>
        <p:spPr>
          <a:xfrm>
            <a:off x="3746621" y="8415668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Revision of set products</a:t>
            </a:r>
          </a:p>
        </p:txBody>
      </p:sp>
      <p:cxnSp>
        <p:nvCxnSpPr>
          <p:cNvPr id="238" name="Straight Arrow Connector 237">
            <a:extLst>
              <a:ext uri="{FF2B5EF4-FFF2-40B4-BE49-F238E27FC236}">
                <a16:creationId xmlns:a16="http://schemas.microsoft.com/office/drawing/2014/main" id="{F6B8AA19-11B3-05B8-425E-54285CBE465F}"/>
              </a:ext>
            </a:extLst>
          </p:cNvPr>
          <p:cNvCxnSpPr>
            <a:cxnSpLocks/>
          </p:cNvCxnSpPr>
          <p:nvPr/>
        </p:nvCxnSpPr>
        <p:spPr>
          <a:xfrm>
            <a:off x="4458784" y="8857834"/>
            <a:ext cx="0" cy="302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TextBox 245">
            <a:extLst>
              <a:ext uri="{FF2B5EF4-FFF2-40B4-BE49-F238E27FC236}">
                <a16:creationId xmlns:a16="http://schemas.microsoft.com/office/drawing/2014/main" id="{84D8A19E-C6A8-122A-FA82-FEFBBC162DD1}"/>
              </a:ext>
            </a:extLst>
          </p:cNvPr>
          <p:cNvSpPr txBox="1"/>
          <p:nvPr/>
        </p:nvSpPr>
        <p:spPr>
          <a:xfrm>
            <a:off x="4166637" y="16910768"/>
            <a:ext cx="11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Marketing of A Bond Movie</a:t>
            </a:r>
          </a:p>
        </p:txBody>
      </p: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F17A544C-E52E-E015-7E3E-FF572D38EEBB}"/>
              </a:ext>
            </a:extLst>
          </p:cNvPr>
          <p:cNvCxnSpPr>
            <a:cxnSpLocks/>
          </p:cNvCxnSpPr>
          <p:nvPr/>
        </p:nvCxnSpPr>
        <p:spPr>
          <a:xfrm flipV="1">
            <a:off x="1088652" y="9599903"/>
            <a:ext cx="534957" cy="120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Arrow Connector 250">
            <a:extLst>
              <a:ext uri="{FF2B5EF4-FFF2-40B4-BE49-F238E27FC236}">
                <a16:creationId xmlns:a16="http://schemas.microsoft.com/office/drawing/2014/main" id="{22B75CBD-13E0-27F7-FCE7-820C4AF25889}"/>
              </a:ext>
            </a:extLst>
          </p:cNvPr>
          <p:cNvCxnSpPr>
            <a:cxnSpLocks/>
          </p:cNvCxnSpPr>
          <p:nvPr/>
        </p:nvCxnSpPr>
        <p:spPr>
          <a:xfrm>
            <a:off x="2849462" y="8767426"/>
            <a:ext cx="5189" cy="299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Arrow Connector 254">
            <a:extLst>
              <a:ext uri="{FF2B5EF4-FFF2-40B4-BE49-F238E27FC236}">
                <a16:creationId xmlns:a16="http://schemas.microsoft.com/office/drawing/2014/main" id="{AD18D3D3-F860-E8A9-EC75-63193BAD44A7}"/>
              </a:ext>
            </a:extLst>
          </p:cNvPr>
          <p:cNvCxnSpPr>
            <a:cxnSpLocks/>
          </p:cNvCxnSpPr>
          <p:nvPr/>
        </p:nvCxnSpPr>
        <p:spPr>
          <a:xfrm flipV="1">
            <a:off x="2974052" y="9468191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Arrow Connector 353">
            <a:extLst>
              <a:ext uri="{FF2B5EF4-FFF2-40B4-BE49-F238E27FC236}">
                <a16:creationId xmlns:a16="http://schemas.microsoft.com/office/drawing/2014/main" id="{8DBF725B-7017-69D0-727A-EBF39894C7E8}"/>
              </a:ext>
            </a:extLst>
          </p:cNvPr>
          <p:cNvCxnSpPr>
            <a:cxnSpLocks/>
          </p:cNvCxnSpPr>
          <p:nvPr/>
        </p:nvCxnSpPr>
        <p:spPr>
          <a:xfrm>
            <a:off x="1086515" y="8734489"/>
            <a:ext cx="676065" cy="742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" name="TextBox 354">
            <a:extLst>
              <a:ext uri="{FF2B5EF4-FFF2-40B4-BE49-F238E27FC236}">
                <a16:creationId xmlns:a16="http://schemas.microsoft.com/office/drawing/2014/main" id="{721CAC17-7DA0-DB0C-FE0A-F8D39D77FE86}"/>
              </a:ext>
            </a:extLst>
          </p:cNvPr>
          <p:cNvSpPr txBox="1"/>
          <p:nvPr/>
        </p:nvSpPr>
        <p:spPr>
          <a:xfrm>
            <a:off x="4633844" y="14021791"/>
            <a:ext cx="12280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Analysing semiotics of magazine covers</a:t>
            </a:r>
          </a:p>
        </p:txBody>
      </p:sp>
      <p:sp>
        <p:nvSpPr>
          <p:cNvPr id="356" name="TextBox 355">
            <a:extLst>
              <a:ext uri="{FF2B5EF4-FFF2-40B4-BE49-F238E27FC236}">
                <a16:creationId xmlns:a16="http://schemas.microsoft.com/office/drawing/2014/main" id="{18634AF3-E4E4-07F7-B3C1-49F4F9A3A04B}"/>
              </a:ext>
            </a:extLst>
          </p:cNvPr>
          <p:cNvSpPr txBox="1"/>
          <p:nvPr/>
        </p:nvSpPr>
        <p:spPr>
          <a:xfrm>
            <a:off x="5764917" y="9776710"/>
            <a:ext cx="14269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1 Exam and feedback </a:t>
            </a:r>
          </a:p>
        </p:txBody>
      </p:sp>
      <p:sp>
        <p:nvSpPr>
          <p:cNvPr id="358" name="TextBox 357">
            <a:extLst>
              <a:ext uri="{FF2B5EF4-FFF2-40B4-BE49-F238E27FC236}">
                <a16:creationId xmlns:a16="http://schemas.microsoft.com/office/drawing/2014/main" id="{5722690E-0A29-3D36-EB7C-F0F825AC0795}"/>
              </a:ext>
            </a:extLst>
          </p:cNvPr>
          <p:cNvSpPr txBox="1"/>
          <p:nvPr/>
        </p:nvSpPr>
        <p:spPr>
          <a:xfrm>
            <a:off x="4933214" y="8379251"/>
            <a:ext cx="183473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Newspapers, Fortnite, Magazine, The Archers and Adverts</a:t>
            </a:r>
          </a:p>
        </p:txBody>
      </p:sp>
      <p:cxnSp>
        <p:nvCxnSpPr>
          <p:cNvPr id="359" name="Straight Arrow Connector 358">
            <a:extLst>
              <a:ext uri="{FF2B5EF4-FFF2-40B4-BE49-F238E27FC236}">
                <a16:creationId xmlns:a16="http://schemas.microsoft.com/office/drawing/2014/main" id="{21EDD5E6-D524-115C-1ADA-1F094F58990B}"/>
              </a:ext>
            </a:extLst>
          </p:cNvPr>
          <p:cNvCxnSpPr>
            <a:cxnSpLocks/>
          </p:cNvCxnSpPr>
          <p:nvPr/>
        </p:nvCxnSpPr>
        <p:spPr>
          <a:xfrm flipV="1">
            <a:off x="6785664" y="9449775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TextBox 359">
            <a:extLst>
              <a:ext uri="{FF2B5EF4-FFF2-40B4-BE49-F238E27FC236}">
                <a16:creationId xmlns:a16="http://schemas.microsoft.com/office/drawing/2014/main" id="{A0505A37-0F2F-DE07-A9A6-94902C670F30}"/>
              </a:ext>
            </a:extLst>
          </p:cNvPr>
          <p:cNvSpPr txBox="1"/>
          <p:nvPr/>
        </p:nvSpPr>
        <p:spPr>
          <a:xfrm>
            <a:off x="1637933" y="10290778"/>
            <a:ext cx="11570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Uses and Gratifications</a:t>
            </a:r>
          </a:p>
        </p:txBody>
      </p:sp>
      <p:cxnSp>
        <p:nvCxnSpPr>
          <p:cNvPr id="362" name="Straight Arrow Connector 361">
            <a:extLst>
              <a:ext uri="{FF2B5EF4-FFF2-40B4-BE49-F238E27FC236}">
                <a16:creationId xmlns:a16="http://schemas.microsoft.com/office/drawing/2014/main" id="{B9706937-10A9-42D1-A040-1AE6FD681A5D}"/>
              </a:ext>
            </a:extLst>
          </p:cNvPr>
          <p:cNvCxnSpPr>
            <a:cxnSpLocks/>
          </p:cNvCxnSpPr>
          <p:nvPr/>
        </p:nvCxnSpPr>
        <p:spPr>
          <a:xfrm flipH="1" flipV="1">
            <a:off x="8289288" y="9380384"/>
            <a:ext cx="504986" cy="5492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Arrow Connector 367">
            <a:extLst>
              <a:ext uri="{FF2B5EF4-FFF2-40B4-BE49-F238E27FC236}">
                <a16:creationId xmlns:a16="http://schemas.microsoft.com/office/drawing/2014/main" id="{F77E1D95-7631-8178-6DBD-1BE268B12C9C}"/>
              </a:ext>
            </a:extLst>
          </p:cNvPr>
          <p:cNvCxnSpPr>
            <a:cxnSpLocks/>
          </p:cNvCxnSpPr>
          <p:nvPr/>
        </p:nvCxnSpPr>
        <p:spPr>
          <a:xfrm flipH="1" flipV="1">
            <a:off x="1542327" y="10534368"/>
            <a:ext cx="365082" cy="689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4" name="TextBox 373">
            <a:extLst>
              <a:ext uri="{FF2B5EF4-FFF2-40B4-BE49-F238E27FC236}">
                <a16:creationId xmlns:a16="http://schemas.microsoft.com/office/drawing/2014/main" id="{CDED9306-0DBB-DDD9-9CCE-81E60A19E068}"/>
              </a:ext>
            </a:extLst>
          </p:cNvPr>
          <p:cNvSpPr txBox="1"/>
          <p:nvPr/>
        </p:nvSpPr>
        <p:spPr>
          <a:xfrm>
            <a:off x="313021" y="10039847"/>
            <a:ext cx="6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Who listens to the DID?</a:t>
            </a:r>
          </a:p>
        </p:txBody>
      </p:sp>
      <p:cxnSp>
        <p:nvCxnSpPr>
          <p:cNvPr id="376" name="Straight Arrow Connector 375">
            <a:extLst>
              <a:ext uri="{FF2B5EF4-FFF2-40B4-BE49-F238E27FC236}">
                <a16:creationId xmlns:a16="http://schemas.microsoft.com/office/drawing/2014/main" id="{0B94C67A-D74F-3003-53B2-D81324EF7EBE}"/>
              </a:ext>
            </a:extLst>
          </p:cNvPr>
          <p:cNvCxnSpPr>
            <a:cxnSpLocks/>
          </p:cNvCxnSpPr>
          <p:nvPr/>
        </p:nvCxnSpPr>
        <p:spPr>
          <a:xfrm>
            <a:off x="881157" y="10188786"/>
            <a:ext cx="327759" cy="238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" name="TextBox 377">
            <a:extLst>
              <a:ext uri="{FF2B5EF4-FFF2-40B4-BE49-F238E27FC236}">
                <a16:creationId xmlns:a16="http://schemas.microsoft.com/office/drawing/2014/main" id="{6FDBD305-CBB1-69CC-EDAC-1E87063029A7}"/>
              </a:ext>
            </a:extLst>
          </p:cNvPr>
          <p:cNvSpPr txBox="1"/>
          <p:nvPr/>
        </p:nvSpPr>
        <p:spPr>
          <a:xfrm>
            <a:off x="5944242" y="7558076"/>
            <a:ext cx="911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Students write a statement of aims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A9E97D31-ED76-3341-BE8C-56933CFABF1D}"/>
              </a:ext>
            </a:extLst>
          </p:cNvPr>
          <p:cNvSpPr txBox="1"/>
          <p:nvPr/>
        </p:nvSpPr>
        <p:spPr>
          <a:xfrm>
            <a:off x="5119437" y="6153744"/>
            <a:ext cx="1479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Research and product analysis</a:t>
            </a:r>
          </a:p>
        </p:txBody>
      </p:sp>
      <p:sp>
        <p:nvSpPr>
          <p:cNvPr id="380" name="TextBox 379">
            <a:extLst>
              <a:ext uri="{FF2B5EF4-FFF2-40B4-BE49-F238E27FC236}">
                <a16:creationId xmlns:a16="http://schemas.microsoft.com/office/drawing/2014/main" id="{4188F9FE-AAB7-5CC6-ECB0-9F4BE821078E}"/>
              </a:ext>
            </a:extLst>
          </p:cNvPr>
          <p:cNvSpPr txBox="1"/>
          <p:nvPr/>
        </p:nvSpPr>
        <p:spPr>
          <a:xfrm>
            <a:off x="6936828" y="7635306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Planning your product </a:t>
            </a:r>
          </a:p>
        </p:txBody>
      </p:sp>
      <p:cxnSp>
        <p:nvCxnSpPr>
          <p:cNvPr id="383" name="Straight Arrow Connector 382">
            <a:extLst>
              <a:ext uri="{FF2B5EF4-FFF2-40B4-BE49-F238E27FC236}">
                <a16:creationId xmlns:a16="http://schemas.microsoft.com/office/drawing/2014/main" id="{E91E94F5-A419-592E-666F-2E22492C90D9}"/>
              </a:ext>
            </a:extLst>
          </p:cNvPr>
          <p:cNvCxnSpPr>
            <a:stCxn id="378" idx="0"/>
          </p:cNvCxnSpPr>
          <p:nvPr/>
        </p:nvCxnSpPr>
        <p:spPr>
          <a:xfrm flipH="1" flipV="1">
            <a:off x="6399822" y="7239000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Arrow Connector 383">
            <a:extLst>
              <a:ext uri="{FF2B5EF4-FFF2-40B4-BE49-F238E27FC236}">
                <a16:creationId xmlns:a16="http://schemas.microsoft.com/office/drawing/2014/main" id="{E6D7B7E0-065E-6EA3-75F0-D919877D8AC2}"/>
              </a:ext>
            </a:extLst>
          </p:cNvPr>
          <p:cNvCxnSpPr/>
          <p:nvPr/>
        </p:nvCxnSpPr>
        <p:spPr>
          <a:xfrm flipH="1" flipV="1">
            <a:off x="7320410" y="8793436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Arrow Connector 385">
            <a:extLst>
              <a:ext uri="{FF2B5EF4-FFF2-40B4-BE49-F238E27FC236}">
                <a16:creationId xmlns:a16="http://schemas.microsoft.com/office/drawing/2014/main" id="{97DDCF7E-F8C1-FBA1-BE7C-CFDB06F784C3}"/>
              </a:ext>
            </a:extLst>
          </p:cNvPr>
          <p:cNvCxnSpPr/>
          <p:nvPr/>
        </p:nvCxnSpPr>
        <p:spPr>
          <a:xfrm flipH="1" flipV="1">
            <a:off x="3600704" y="7259385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8" name="TextBox 387">
            <a:extLst>
              <a:ext uri="{FF2B5EF4-FFF2-40B4-BE49-F238E27FC236}">
                <a16:creationId xmlns:a16="http://schemas.microsoft.com/office/drawing/2014/main" id="{6C8D3236-5529-E7D0-F60E-F5CB19A926DB}"/>
              </a:ext>
            </a:extLst>
          </p:cNvPr>
          <p:cNvSpPr txBox="1"/>
          <p:nvPr/>
        </p:nvSpPr>
        <p:spPr>
          <a:xfrm>
            <a:off x="6555685" y="6202729"/>
            <a:ext cx="13856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Introduction to the assessment brief</a:t>
            </a:r>
          </a:p>
        </p:txBody>
      </p:sp>
      <p:cxnSp>
        <p:nvCxnSpPr>
          <p:cNvPr id="390" name="Straight Arrow Connector 389">
            <a:extLst>
              <a:ext uri="{FF2B5EF4-FFF2-40B4-BE49-F238E27FC236}">
                <a16:creationId xmlns:a16="http://schemas.microsoft.com/office/drawing/2014/main" id="{4FC500EA-FA4D-FAC4-CA0E-880B2AC6DBD9}"/>
              </a:ext>
            </a:extLst>
          </p:cNvPr>
          <p:cNvCxnSpPr>
            <a:cxnSpLocks/>
          </p:cNvCxnSpPr>
          <p:nvPr/>
        </p:nvCxnSpPr>
        <p:spPr>
          <a:xfrm>
            <a:off x="5508687" y="6595983"/>
            <a:ext cx="0" cy="274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1EFE63F2-8304-2CBC-7269-30A1F2F63B5D}"/>
              </a:ext>
            </a:extLst>
          </p:cNvPr>
          <p:cNvCxnSpPr/>
          <p:nvPr/>
        </p:nvCxnSpPr>
        <p:spPr>
          <a:xfrm>
            <a:off x="861141" y="4990890"/>
            <a:ext cx="367519" cy="1941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A632E7D1-BBF4-4DBC-4C3F-C78A0E2ABA4D}"/>
              </a:ext>
            </a:extLst>
          </p:cNvPr>
          <p:cNvCxnSpPr>
            <a:cxnSpLocks/>
          </p:cNvCxnSpPr>
          <p:nvPr/>
        </p:nvCxnSpPr>
        <p:spPr>
          <a:xfrm flipH="1">
            <a:off x="1484676" y="5983004"/>
            <a:ext cx="277904" cy="129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B78F3BD2-FED1-486A-6002-5E4AA25CBB39}"/>
              </a:ext>
            </a:extLst>
          </p:cNvPr>
          <p:cNvCxnSpPr/>
          <p:nvPr/>
        </p:nvCxnSpPr>
        <p:spPr>
          <a:xfrm flipV="1">
            <a:off x="1390393" y="7030242"/>
            <a:ext cx="399533" cy="385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Straight Arrow Connector 414">
            <a:extLst>
              <a:ext uri="{FF2B5EF4-FFF2-40B4-BE49-F238E27FC236}">
                <a16:creationId xmlns:a16="http://schemas.microsoft.com/office/drawing/2014/main" id="{53E04015-7034-F174-C1FA-2ECE1058ABB6}"/>
              </a:ext>
            </a:extLst>
          </p:cNvPr>
          <p:cNvCxnSpPr>
            <a:cxnSpLocks/>
          </p:cNvCxnSpPr>
          <p:nvPr/>
        </p:nvCxnSpPr>
        <p:spPr>
          <a:xfrm flipH="1">
            <a:off x="2434006" y="4308390"/>
            <a:ext cx="782568" cy="3023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TextBox 417">
            <a:extLst>
              <a:ext uri="{FF2B5EF4-FFF2-40B4-BE49-F238E27FC236}">
                <a16:creationId xmlns:a16="http://schemas.microsoft.com/office/drawing/2014/main" id="{9DF7A7E4-A75A-4A9F-CFF4-F4D494A78F17}"/>
              </a:ext>
            </a:extLst>
          </p:cNvPr>
          <p:cNvSpPr txBox="1"/>
          <p:nvPr/>
        </p:nvSpPr>
        <p:spPr>
          <a:xfrm>
            <a:off x="6276379" y="5453862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Exam techniques</a:t>
            </a:r>
          </a:p>
        </p:txBody>
      </p:sp>
      <p:cxnSp>
        <p:nvCxnSpPr>
          <p:cNvPr id="421" name="Straight Arrow Connector 420">
            <a:extLst>
              <a:ext uri="{FF2B5EF4-FFF2-40B4-BE49-F238E27FC236}">
                <a16:creationId xmlns:a16="http://schemas.microsoft.com/office/drawing/2014/main" id="{097D7132-EDC1-0171-AA5D-AFE35033E00D}"/>
              </a:ext>
            </a:extLst>
          </p:cNvPr>
          <p:cNvCxnSpPr>
            <a:cxnSpLocks/>
          </p:cNvCxnSpPr>
          <p:nvPr/>
        </p:nvCxnSpPr>
        <p:spPr>
          <a:xfrm flipV="1">
            <a:off x="3196547" y="5063550"/>
            <a:ext cx="0" cy="3019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3" name="TextBox 422">
            <a:extLst>
              <a:ext uri="{FF2B5EF4-FFF2-40B4-BE49-F238E27FC236}">
                <a16:creationId xmlns:a16="http://schemas.microsoft.com/office/drawing/2014/main" id="{4321F550-1098-6A9B-075C-C0F17AE156CD}"/>
              </a:ext>
            </a:extLst>
          </p:cNvPr>
          <p:cNvSpPr txBox="1"/>
          <p:nvPr/>
        </p:nvSpPr>
        <p:spPr>
          <a:xfrm>
            <a:off x="2571128" y="5866677"/>
            <a:ext cx="14880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Developing an understanding of target audience</a:t>
            </a:r>
          </a:p>
        </p:txBody>
      </p:sp>
      <p:cxnSp>
        <p:nvCxnSpPr>
          <p:cNvPr id="425" name="Straight Arrow Connector 424">
            <a:extLst>
              <a:ext uri="{FF2B5EF4-FFF2-40B4-BE49-F238E27FC236}">
                <a16:creationId xmlns:a16="http://schemas.microsoft.com/office/drawing/2014/main" id="{CBF9C496-0415-C4C5-DE09-3F805E4A0AC9}"/>
              </a:ext>
            </a:extLst>
          </p:cNvPr>
          <p:cNvCxnSpPr>
            <a:cxnSpLocks/>
          </p:cNvCxnSpPr>
          <p:nvPr/>
        </p:nvCxnSpPr>
        <p:spPr>
          <a:xfrm>
            <a:off x="3376678" y="6673590"/>
            <a:ext cx="7595" cy="295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76093889-7A72-12CB-3CF2-085BDCEB71CD}"/>
              </a:ext>
            </a:extLst>
          </p:cNvPr>
          <p:cNvCxnSpPr>
            <a:cxnSpLocks/>
          </p:cNvCxnSpPr>
          <p:nvPr/>
        </p:nvCxnSpPr>
        <p:spPr>
          <a:xfrm>
            <a:off x="1275154" y="4452171"/>
            <a:ext cx="456133" cy="3427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E6AFEA21-27C2-B672-24F8-95A99B9115C1}"/>
              </a:ext>
            </a:extLst>
          </p:cNvPr>
          <p:cNvSpPr txBox="1"/>
          <p:nvPr/>
        </p:nvSpPr>
        <p:spPr>
          <a:xfrm>
            <a:off x="1831153" y="3722926"/>
            <a:ext cx="132743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How has crime drama changed over time?</a:t>
            </a:r>
          </a:p>
        </p:txBody>
      </p: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BC3C92B5-2B9A-420F-3E46-3D9ADB7B0A2E}"/>
              </a:ext>
            </a:extLst>
          </p:cNvPr>
          <p:cNvCxnSpPr>
            <a:cxnSpLocks/>
          </p:cNvCxnSpPr>
          <p:nvPr/>
        </p:nvCxnSpPr>
        <p:spPr>
          <a:xfrm>
            <a:off x="6423067" y="4331552"/>
            <a:ext cx="0" cy="2412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>
            <a:extLst>
              <a:ext uri="{FF2B5EF4-FFF2-40B4-BE49-F238E27FC236}">
                <a16:creationId xmlns:a16="http://schemas.microsoft.com/office/drawing/2014/main" id="{37FAB785-FC3C-79A0-F826-4FE6BB7A527F}"/>
              </a:ext>
            </a:extLst>
          </p:cNvPr>
          <p:cNvCxnSpPr>
            <a:cxnSpLocks/>
          </p:cNvCxnSpPr>
          <p:nvPr/>
        </p:nvCxnSpPr>
        <p:spPr>
          <a:xfrm flipH="1" flipV="1">
            <a:off x="6996872" y="5063550"/>
            <a:ext cx="1777" cy="330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>
            <a:extLst>
              <a:ext uri="{FF2B5EF4-FFF2-40B4-BE49-F238E27FC236}">
                <a16:creationId xmlns:a16="http://schemas.microsoft.com/office/drawing/2014/main" id="{6E26201D-D876-42FD-8AF3-2AB3EF5B390F}"/>
              </a:ext>
            </a:extLst>
          </p:cNvPr>
          <p:cNvCxnSpPr>
            <a:cxnSpLocks/>
          </p:cNvCxnSpPr>
          <p:nvPr/>
        </p:nvCxnSpPr>
        <p:spPr>
          <a:xfrm flipV="1">
            <a:off x="7592400" y="9303481"/>
            <a:ext cx="250108" cy="490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TextBox 451">
            <a:extLst>
              <a:ext uri="{FF2B5EF4-FFF2-40B4-BE49-F238E27FC236}">
                <a16:creationId xmlns:a16="http://schemas.microsoft.com/office/drawing/2014/main" id="{7AB39007-8D0B-32D2-D6BC-8B5EEE18DB95}"/>
              </a:ext>
            </a:extLst>
          </p:cNvPr>
          <p:cNvSpPr txBox="1"/>
          <p:nvPr/>
        </p:nvSpPr>
        <p:spPr>
          <a:xfrm>
            <a:off x="335593" y="3754294"/>
            <a:ext cx="9594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What is Crime drama and why is it so popular?</a:t>
            </a:r>
          </a:p>
        </p:txBody>
      </p:sp>
      <p:cxnSp>
        <p:nvCxnSpPr>
          <p:cNvPr id="454" name="Straight Arrow Connector 453">
            <a:extLst>
              <a:ext uri="{FF2B5EF4-FFF2-40B4-BE49-F238E27FC236}">
                <a16:creationId xmlns:a16="http://schemas.microsoft.com/office/drawing/2014/main" id="{228677D3-2C8A-2C9A-711D-B7E4DC437BFD}"/>
              </a:ext>
            </a:extLst>
          </p:cNvPr>
          <p:cNvCxnSpPr>
            <a:cxnSpLocks/>
          </p:cNvCxnSpPr>
          <p:nvPr/>
        </p:nvCxnSpPr>
        <p:spPr>
          <a:xfrm flipH="1">
            <a:off x="8369687" y="6834410"/>
            <a:ext cx="478393" cy="343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:a16="http://schemas.microsoft.com/office/drawing/2014/main" id="{AF768231-20C8-7E2D-C536-7BA2A4685E6B}"/>
              </a:ext>
            </a:extLst>
          </p:cNvPr>
          <p:cNvSpPr txBox="1"/>
          <p:nvPr/>
        </p:nvSpPr>
        <p:spPr>
          <a:xfrm>
            <a:off x="7786550" y="1478396"/>
            <a:ext cx="1199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Mock exam Component 2</a:t>
            </a:r>
          </a:p>
        </p:txBody>
      </p:sp>
      <p:sp>
        <p:nvSpPr>
          <p:cNvPr id="464" name="TextBox 463">
            <a:extLst>
              <a:ext uri="{FF2B5EF4-FFF2-40B4-BE49-F238E27FC236}">
                <a16:creationId xmlns:a16="http://schemas.microsoft.com/office/drawing/2014/main" id="{64D05F38-515C-7E36-2F38-9915E20D9EF6}"/>
              </a:ext>
            </a:extLst>
          </p:cNvPr>
          <p:cNvSpPr txBox="1"/>
          <p:nvPr/>
        </p:nvSpPr>
        <p:spPr>
          <a:xfrm>
            <a:off x="5737172" y="1547689"/>
            <a:ext cx="22390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 Component 1 Section A: Exploring Media Language and representation</a:t>
            </a:r>
          </a:p>
        </p:txBody>
      </p:sp>
      <p:sp>
        <p:nvSpPr>
          <p:cNvPr id="465" name="TextBox 464">
            <a:extLst>
              <a:ext uri="{FF2B5EF4-FFF2-40B4-BE49-F238E27FC236}">
                <a16:creationId xmlns:a16="http://schemas.microsoft.com/office/drawing/2014/main" id="{4460C9EA-3226-8703-5FAF-32341B4F1E84}"/>
              </a:ext>
            </a:extLst>
          </p:cNvPr>
          <p:cNvSpPr txBox="1"/>
          <p:nvPr/>
        </p:nvSpPr>
        <p:spPr>
          <a:xfrm>
            <a:off x="3012191" y="1593257"/>
            <a:ext cx="2735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1 Section B: Exploring Media Industries and Audiences </a:t>
            </a:r>
          </a:p>
        </p:txBody>
      </p:sp>
      <p:sp>
        <p:nvSpPr>
          <p:cNvPr id="466" name="TextBox 465">
            <a:extLst>
              <a:ext uri="{FF2B5EF4-FFF2-40B4-BE49-F238E27FC236}">
                <a16:creationId xmlns:a16="http://schemas.microsoft.com/office/drawing/2014/main" id="{953975AA-48CC-1764-3A85-96456C629531}"/>
              </a:ext>
            </a:extLst>
          </p:cNvPr>
          <p:cNvSpPr txBox="1"/>
          <p:nvPr/>
        </p:nvSpPr>
        <p:spPr>
          <a:xfrm>
            <a:off x="1788829" y="1656852"/>
            <a:ext cx="11058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Exam technique and structures</a:t>
            </a:r>
          </a:p>
        </p:txBody>
      </p:sp>
      <p:cxnSp>
        <p:nvCxnSpPr>
          <p:cNvPr id="468" name="Straight Arrow Connector 467">
            <a:extLst>
              <a:ext uri="{FF2B5EF4-FFF2-40B4-BE49-F238E27FC236}">
                <a16:creationId xmlns:a16="http://schemas.microsoft.com/office/drawing/2014/main" id="{ADDABAE5-56F6-1DFD-39A1-6E2BBBD63F24}"/>
              </a:ext>
            </a:extLst>
          </p:cNvPr>
          <p:cNvCxnSpPr>
            <a:cxnSpLocks/>
          </p:cNvCxnSpPr>
          <p:nvPr/>
        </p:nvCxnSpPr>
        <p:spPr>
          <a:xfrm>
            <a:off x="2564872" y="2186444"/>
            <a:ext cx="0" cy="3469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2" name="Straight Arrow Connector 471">
            <a:extLst>
              <a:ext uri="{FF2B5EF4-FFF2-40B4-BE49-F238E27FC236}">
                <a16:creationId xmlns:a16="http://schemas.microsoft.com/office/drawing/2014/main" id="{B129B2DD-FE96-8A33-AD77-D8F620A4E16B}"/>
              </a:ext>
            </a:extLst>
          </p:cNvPr>
          <p:cNvCxnSpPr>
            <a:cxnSpLocks/>
          </p:cNvCxnSpPr>
          <p:nvPr/>
        </p:nvCxnSpPr>
        <p:spPr>
          <a:xfrm>
            <a:off x="4648415" y="1987665"/>
            <a:ext cx="177099" cy="3553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Arrow Connector 476">
            <a:extLst>
              <a:ext uri="{FF2B5EF4-FFF2-40B4-BE49-F238E27FC236}">
                <a16:creationId xmlns:a16="http://schemas.microsoft.com/office/drawing/2014/main" id="{FB2D3F02-647E-5BB9-0A14-9677C3DCF07D}"/>
              </a:ext>
            </a:extLst>
          </p:cNvPr>
          <p:cNvCxnSpPr>
            <a:cxnSpLocks/>
          </p:cNvCxnSpPr>
          <p:nvPr/>
        </p:nvCxnSpPr>
        <p:spPr>
          <a:xfrm flipH="1">
            <a:off x="6764227" y="2107942"/>
            <a:ext cx="198170" cy="383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9" name="TextBox 478">
            <a:extLst>
              <a:ext uri="{FF2B5EF4-FFF2-40B4-BE49-F238E27FC236}">
                <a16:creationId xmlns:a16="http://schemas.microsoft.com/office/drawing/2014/main" id="{D3B827DF-7A53-864D-3401-0467A6953F6D}"/>
              </a:ext>
            </a:extLst>
          </p:cNvPr>
          <p:cNvSpPr txBox="1"/>
          <p:nvPr/>
        </p:nvSpPr>
        <p:spPr>
          <a:xfrm>
            <a:off x="5241054" y="3071981"/>
            <a:ext cx="17316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2: Understanding Media Forms 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9DC9D6CA-B751-6976-A164-9F8703EB9D61}"/>
              </a:ext>
            </a:extLst>
          </p:cNvPr>
          <p:cNvSpPr txBox="1"/>
          <p:nvPr/>
        </p:nvSpPr>
        <p:spPr>
          <a:xfrm>
            <a:off x="1924813" y="3201356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Timed exam Preparation </a:t>
            </a:r>
          </a:p>
        </p:txBody>
      </p:sp>
      <p:cxnSp>
        <p:nvCxnSpPr>
          <p:cNvPr id="488" name="Straight Arrow Connector 487">
            <a:extLst>
              <a:ext uri="{FF2B5EF4-FFF2-40B4-BE49-F238E27FC236}">
                <a16:creationId xmlns:a16="http://schemas.microsoft.com/office/drawing/2014/main" id="{3AF50C03-1DD9-1AA0-1B5E-D2AC8D5DA38C}"/>
              </a:ext>
            </a:extLst>
          </p:cNvPr>
          <p:cNvCxnSpPr/>
          <p:nvPr/>
        </p:nvCxnSpPr>
        <p:spPr>
          <a:xfrm flipV="1">
            <a:off x="6042326" y="2794670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Arrow Connector 494">
            <a:extLst>
              <a:ext uri="{FF2B5EF4-FFF2-40B4-BE49-F238E27FC236}">
                <a16:creationId xmlns:a16="http://schemas.microsoft.com/office/drawing/2014/main" id="{52A016B9-797D-C692-8A69-F103E074C16B}"/>
              </a:ext>
            </a:extLst>
          </p:cNvPr>
          <p:cNvCxnSpPr>
            <a:cxnSpLocks/>
          </p:cNvCxnSpPr>
          <p:nvPr/>
        </p:nvCxnSpPr>
        <p:spPr>
          <a:xfrm flipV="1">
            <a:off x="2285763" y="2869140"/>
            <a:ext cx="0" cy="322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4D7D0EEC-41D3-EAF7-B694-C05294DF523C}"/>
              </a:ext>
            </a:extLst>
          </p:cNvPr>
          <p:cNvSpPr txBox="1"/>
          <p:nvPr/>
        </p:nvSpPr>
        <p:spPr>
          <a:xfrm>
            <a:off x="156404" y="2944543"/>
            <a:ext cx="978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GCSE Media Studies </a:t>
            </a:r>
          </a:p>
        </p:txBody>
      </p:sp>
      <p:pic>
        <p:nvPicPr>
          <p:cNvPr id="499" name="Picture 49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96DB66D-8F36-D388-35ED-8F7C0A7EF6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04" y="1975243"/>
            <a:ext cx="676915" cy="655802"/>
          </a:xfrm>
          <a:prstGeom prst="rect">
            <a:avLst/>
          </a:prstGeom>
        </p:spPr>
      </p:pic>
      <p:pic>
        <p:nvPicPr>
          <p:cNvPr id="510" name="Picture 509" descr="Pen Symbol Vector Images (over 80,000)">
            <a:extLst>
              <a:ext uri="{FF2B5EF4-FFF2-40B4-BE49-F238E27FC236}">
                <a16:creationId xmlns:a16="http://schemas.microsoft.com/office/drawing/2014/main" id="{8AF5005B-5F88-CD8E-FF18-A62ACC9E9C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180" y="12101742"/>
            <a:ext cx="318288" cy="268889"/>
          </a:xfrm>
          <a:prstGeom prst="rect">
            <a:avLst/>
          </a:prstGeom>
        </p:spPr>
      </p:pic>
      <p:pic>
        <p:nvPicPr>
          <p:cNvPr id="526" name="Picture 525">
            <a:extLst>
              <a:ext uri="{FF2B5EF4-FFF2-40B4-BE49-F238E27FC236}">
                <a16:creationId xmlns:a16="http://schemas.microsoft.com/office/drawing/2014/main" id="{2FBA8C08-3942-6CFC-84F3-FB9FB7B7716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709" y="16298794"/>
            <a:ext cx="279266" cy="301347"/>
          </a:xfrm>
          <a:prstGeom prst="rect">
            <a:avLst/>
          </a:prstGeom>
        </p:spPr>
      </p:pic>
      <p:sp>
        <p:nvSpPr>
          <p:cNvPr id="542" name="TextBox 541">
            <a:extLst>
              <a:ext uri="{FF2B5EF4-FFF2-40B4-BE49-F238E27FC236}">
                <a16:creationId xmlns:a16="http://schemas.microsoft.com/office/drawing/2014/main" id="{F505CF75-F0F7-6075-AF7B-59BFFD62A699}"/>
              </a:ext>
            </a:extLst>
          </p:cNvPr>
          <p:cNvSpPr txBox="1"/>
          <p:nvPr/>
        </p:nvSpPr>
        <p:spPr>
          <a:xfrm>
            <a:off x="5712014" y="10280961"/>
            <a:ext cx="18439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Analysing contemporary advertising vs historical advertisements</a:t>
            </a:r>
          </a:p>
        </p:txBody>
      </p:sp>
      <p:pic>
        <p:nvPicPr>
          <p:cNvPr id="1067" name="Picture 1066">
            <a:extLst>
              <a:ext uri="{FF2B5EF4-FFF2-40B4-BE49-F238E27FC236}">
                <a16:creationId xmlns:a16="http://schemas.microsoft.com/office/drawing/2014/main" id="{A1DC317C-A722-B391-AA12-3D57B77C19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689" y="14923567"/>
            <a:ext cx="279266" cy="301347"/>
          </a:xfrm>
          <a:prstGeom prst="rect">
            <a:avLst/>
          </a:prstGeom>
        </p:spPr>
      </p:pic>
      <p:pic>
        <p:nvPicPr>
          <p:cNvPr id="1085" name="Picture 1084">
            <a:extLst>
              <a:ext uri="{FF2B5EF4-FFF2-40B4-BE49-F238E27FC236}">
                <a16:creationId xmlns:a16="http://schemas.microsoft.com/office/drawing/2014/main" id="{E40B34E1-E4C5-B7A2-F931-2FAC4585B8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112" y="7428602"/>
            <a:ext cx="282666" cy="282666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EDCD006-62BF-1657-87BF-6BE8ABDB00B3}"/>
              </a:ext>
            </a:extLst>
          </p:cNvPr>
          <p:cNvCxnSpPr>
            <a:cxnSpLocks/>
          </p:cNvCxnSpPr>
          <p:nvPr/>
        </p:nvCxnSpPr>
        <p:spPr>
          <a:xfrm flipH="1">
            <a:off x="7029365" y="15360097"/>
            <a:ext cx="145750" cy="2519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D15F7EA-1609-7F75-F337-6077FF4C909A}"/>
              </a:ext>
            </a:extLst>
          </p:cNvPr>
          <p:cNvSpPr txBox="1"/>
          <p:nvPr/>
        </p:nvSpPr>
        <p:spPr>
          <a:xfrm>
            <a:off x="6855403" y="14798860"/>
            <a:ext cx="93801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Propp’s Theory of narrative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EB933E-E7A9-A289-D933-1E09BC2AB1C9}"/>
              </a:ext>
            </a:extLst>
          </p:cNvPr>
          <p:cNvSpPr txBox="1"/>
          <p:nvPr/>
        </p:nvSpPr>
        <p:spPr>
          <a:xfrm>
            <a:off x="3971213" y="15103651"/>
            <a:ext cx="12048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The history of the Bond Movies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FC199D-1BE6-E114-AD80-C1730C480C65}"/>
              </a:ext>
            </a:extLst>
          </p:cNvPr>
          <p:cNvSpPr txBox="1"/>
          <p:nvPr/>
        </p:nvSpPr>
        <p:spPr>
          <a:xfrm>
            <a:off x="1953480" y="16510338"/>
            <a:ext cx="13713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Stereotypes and their representation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935CC84-6A60-E300-CE3C-295ADF0698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1710" y="14628978"/>
            <a:ext cx="1216607" cy="483248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A6378AB-1DAD-044B-074D-2C5A2CDB2ED2}"/>
              </a:ext>
            </a:extLst>
          </p:cNvPr>
          <p:cNvCxnSpPr>
            <a:cxnSpLocks/>
          </p:cNvCxnSpPr>
          <p:nvPr/>
        </p:nvCxnSpPr>
        <p:spPr>
          <a:xfrm flipH="1">
            <a:off x="3884062" y="15358813"/>
            <a:ext cx="1986" cy="2947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id="{512772AE-E9E8-A69A-7DA4-52588C2B67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375" y="16522801"/>
            <a:ext cx="1034454" cy="66104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57A2CF3-23E2-BA7C-19C7-F41AABD24D3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9832" y="12561939"/>
            <a:ext cx="1188823" cy="76206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4FE89DCC-7F82-D07D-23B0-6D358F0AD76B}"/>
              </a:ext>
            </a:extLst>
          </p:cNvPr>
          <p:cNvSpPr txBox="1"/>
          <p:nvPr/>
        </p:nvSpPr>
        <p:spPr>
          <a:xfrm>
            <a:off x="1583461" y="12511215"/>
            <a:ext cx="791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What is the appeal of Fortnite?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FAAE0AE-8A45-63C5-A7D4-9277E6790E45}"/>
              </a:ext>
            </a:extLst>
          </p:cNvPr>
          <p:cNvCxnSpPr>
            <a:cxnSpLocks/>
          </p:cNvCxnSpPr>
          <p:nvPr/>
        </p:nvCxnSpPr>
        <p:spPr>
          <a:xfrm flipV="1">
            <a:off x="886432" y="13926811"/>
            <a:ext cx="503961" cy="3428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54E6011E-A836-6E6C-F21F-1045F9F8F0FF}"/>
              </a:ext>
            </a:extLst>
          </p:cNvPr>
          <p:cNvSpPr txBox="1"/>
          <p:nvPr/>
        </p:nvSpPr>
        <p:spPr>
          <a:xfrm>
            <a:off x="180044" y="14365944"/>
            <a:ext cx="9684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Uses and Gratifications Theory introduction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99544AA2-1F5E-7BFB-4B72-9EC95A913E3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0123" y="13456091"/>
            <a:ext cx="756392" cy="70522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6E72F8C4-4C6E-4736-9E73-D6F80E8563E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8700873">
            <a:off x="3466007" y="13416893"/>
            <a:ext cx="608008" cy="550103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B3E27CD0-7BD1-FD3E-DA6E-CFBE24CDCB3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80880" y="10121113"/>
            <a:ext cx="797658" cy="95318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A4310507-1FEE-510A-D8AD-7B752DB8BD0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15828" y="10091664"/>
            <a:ext cx="601764" cy="972165"/>
          </a:xfrm>
          <a:prstGeom prst="rect">
            <a:avLst/>
          </a:prstGeom>
        </p:spPr>
      </p:pic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9752E59-62B6-9D3B-A26F-801FFF247A30}"/>
              </a:ext>
            </a:extLst>
          </p:cNvPr>
          <p:cNvCxnSpPr>
            <a:cxnSpLocks/>
          </p:cNvCxnSpPr>
          <p:nvPr/>
        </p:nvCxnSpPr>
        <p:spPr>
          <a:xfrm flipV="1">
            <a:off x="3009358" y="11776309"/>
            <a:ext cx="119951" cy="361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F3DD4909-D387-4AB0-6F98-39956AA6A0A6}"/>
              </a:ext>
            </a:extLst>
          </p:cNvPr>
          <p:cNvSpPr txBox="1"/>
          <p:nvPr/>
        </p:nvSpPr>
        <p:spPr>
          <a:xfrm>
            <a:off x="4673061" y="11815401"/>
            <a:ext cx="8710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Production processes</a:t>
            </a:r>
          </a:p>
        </p:txBody>
      </p:sp>
      <p:pic>
        <p:nvPicPr>
          <p:cNvPr id="115" name="Graphic 114" descr="Video camera with solid fill">
            <a:extLst>
              <a:ext uri="{FF2B5EF4-FFF2-40B4-BE49-F238E27FC236}">
                <a16:creationId xmlns:a16="http://schemas.microsoft.com/office/drawing/2014/main" id="{9E0F6399-3D29-C1F6-9917-54E6290E617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160361" y="15043198"/>
            <a:ext cx="639939" cy="354985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77E1051B-4EEB-1147-9A40-B45C9098447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16678274">
            <a:off x="8644831" y="13953723"/>
            <a:ext cx="368402" cy="993988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AF01F72A-3BBB-9AAC-58F0-438444B670E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511655" y="12373709"/>
            <a:ext cx="859611" cy="896190"/>
          </a:xfrm>
          <a:prstGeom prst="rect">
            <a:avLst/>
          </a:prstGeom>
        </p:spPr>
      </p:pic>
      <p:sp>
        <p:nvSpPr>
          <p:cNvPr id="129" name="TextBox 128">
            <a:extLst>
              <a:ext uri="{FF2B5EF4-FFF2-40B4-BE49-F238E27FC236}">
                <a16:creationId xmlns:a16="http://schemas.microsoft.com/office/drawing/2014/main" id="{C240E990-3195-7F84-9E25-F9DFE9173766}"/>
              </a:ext>
            </a:extLst>
          </p:cNvPr>
          <p:cNvSpPr txBox="1"/>
          <p:nvPr/>
        </p:nvSpPr>
        <p:spPr>
          <a:xfrm>
            <a:off x="5633735" y="12007761"/>
            <a:ext cx="15127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Representation of gender and ethnicity</a:t>
            </a:r>
          </a:p>
        </p:txBody>
      </p:sp>
      <p:pic>
        <p:nvPicPr>
          <p:cNvPr id="130" name="Picture 129">
            <a:extLst>
              <a:ext uri="{FF2B5EF4-FFF2-40B4-BE49-F238E27FC236}">
                <a16:creationId xmlns:a16="http://schemas.microsoft.com/office/drawing/2014/main" id="{F623EDF1-92A8-EDF2-3C45-169D1235AC8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481201" y="10971798"/>
            <a:ext cx="164606" cy="40237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BD77418D-4C3B-FA07-93AE-4BEE9E0BD6F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549208" y="8792715"/>
            <a:ext cx="621846" cy="54869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FB86D134-E853-E8D7-688A-D2823870C05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37291" y="11232982"/>
            <a:ext cx="45719" cy="658425"/>
          </a:xfrm>
          <a:prstGeom prst="rect">
            <a:avLst/>
          </a:prstGeom>
        </p:spPr>
      </p:pic>
      <p:sp>
        <p:nvSpPr>
          <p:cNvPr id="152" name="TextBox 151">
            <a:extLst>
              <a:ext uri="{FF2B5EF4-FFF2-40B4-BE49-F238E27FC236}">
                <a16:creationId xmlns:a16="http://schemas.microsoft.com/office/drawing/2014/main" id="{1779960D-225E-9E34-2C1D-A43605F1E305}"/>
              </a:ext>
            </a:extLst>
          </p:cNvPr>
          <p:cNvSpPr txBox="1"/>
          <p:nvPr/>
        </p:nvSpPr>
        <p:spPr>
          <a:xfrm>
            <a:off x="2112233" y="15658677"/>
            <a:ext cx="3068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</a:rPr>
              <a:t>Bond Industry and marketing 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491896E-3B45-344A-9403-A3C6B90C58EB}"/>
              </a:ext>
            </a:extLst>
          </p:cNvPr>
          <p:cNvSpPr txBox="1"/>
          <p:nvPr/>
        </p:nvSpPr>
        <p:spPr>
          <a:xfrm>
            <a:off x="297729" y="8304576"/>
            <a:ext cx="11588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Recap of  Bond  set products</a:t>
            </a:r>
          </a:p>
        </p:txBody>
      </p:sp>
      <p:pic>
        <p:nvPicPr>
          <p:cNvPr id="193" name="Picture 192">
            <a:extLst>
              <a:ext uri="{FF2B5EF4-FFF2-40B4-BE49-F238E27FC236}">
                <a16:creationId xmlns:a16="http://schemas.microsoft.com/office/drawing/2014/main" id="{833049B7-8FC0-00D3-8FFB-633DBB83A88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320868" y="10404479"/>
            <a:ext cx="643568" cy="799476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2F67742C-5B6B-778B-B8AC-C7CAC43FA65C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68934" y="8770292"/>
            <a:ext cx="476876" cy="734846"/>
          </a:xfrm>
          <a:prstGeom prst="rect">
            <a:avLst/>
          </a:prstGeom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C7C18E3C-8047-DF7B-AA3D-6BFEB2611670}"/>
              </a:ext>
            </a:extLst>
          </p:cNvPr>
          <p:cNvSpPr txBox="1"/>
          <p:nvPr/>
        </p:nvSpPr>
        <p:spPr>
          <a:xfrm>
            <a:off x="2131699" y="9729664"/>
            <a:ext cx="104855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Regulation of the film industry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5C11C22F-359D-8EC5-DC5F-ED5CBCC71AF4}"/>
              </a:ext>
            </a:extLst>
          </p:cNvPr>
          <p:cNvSpPr txBox="1"/>
          <p:nvPr/>
        </p:nvSpPr>
        <p:spPr>
          <a:xfrm>
            <a:off x="299228" y="9495939"/>
            <a:ext cx="7468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Website analysis 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8A88D9F2-C176-AFD9-683C-94373238DCE0}"/>
              </a:ext>
            </a:extLst>
          </p:cNvPr>
          <p:cNvSpPr txBox="1"/>
          <p:nvPr/>
        </p:nvSpPr>
        <p:spPr>
          <a:xfrm>
            <a:off x="1586971" y="8411394"/>
            <a:ext cx="10908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is a conglomerate?</a:t>
            </a:r>
          </a:p>
        </p:txBody>
      </p: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A7B03E88-8FEC-7A34-1C50-6E080664DC99}"/>
              </a:ext>
            </a:extLst>
          </p:cNvPr>
          <p:cNvCxnSpPr/>
          <p:nvPr/>
        </p:nvCxnSpPr>
        <p:spPr>
          <a:xfrm>
            <a:off x="2121512" y="8826200"/>
            <a:ext cx="372015" cy="249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8" name="Picture 217">
            <a:extLst>
              <a:ext uri="{FF2B5EF4-FFF2-40B4-BE49-F238E27FC236}">
                <a16:creationId xmlns:a16="http://schemas.microsoft.com/office/drawing/2014/main" id="{D49FBB94-4CBD-F820-A96A-8843D73389A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301116" y="16391735"/>
            <a:ext cx="844417" cy="729685"/>
          </a:xfrm>
          <a:prstGeom prst="rect">
            <a:avLst/>
          </a:prstGeom>
        </p:spPr>
      </p:pic>
      <p:sp>
        <p:nvSpPr>
          <p:cNvPr id="219" name="TextBox 218">
            <a:extLst>
              <a:ext uri="{FF2B5EF4-FFF2-40B4-BE49-F238E27FC236}">
                <a16:creationId xmlns:a16="http://schemas.microsoft.com/office/drawing/2014/main" id="{321723EE-3878-F612-7F83-1612515A1DF7}"/>
              </a:ext>
            </a:extLst>
          </p:cNvPr>
          <p:cNvSpPr txBox="1"/>
          <p:nvPr/>
        </p:nvSpPr>
        <p:spPr>
          <a:xfrm>
            <a:off x="2449318" y="8285334"/>
            <a:ext cx="14438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Uses and gratification theory. </a:t>
            </a:r>
          </a:p>
        </p:txBody>
      </p:sp>
      <p:pic>
        <p:nvPicPr>
          <p:cNvPr id="229" name="Picture 228">
            <a:extLst>
              <a:ext uri="{FF2B5EF4-FFF2-40B4-BE49-F238E27FC236}">
                <a16:creationId xmlns:a16="http://schemas.microsoft.com/office/drawing/2014/main" id="{4BFFDD65-9B1D-FDB4-0177-15F1AEDA982C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539870" y="7557282"/>
            <a:ext cx="1102876" cy="676466"/>
          </a:xfrm>
          <a:prstGeom prst="rect">
            <a:avLst/>
          </a:prstGeom>
        </p:spPr>
      </p:pic>
      <p:sp>
        <p:nvSpPr>
          <p:cNvPr id="236" name="TextBox 235">
            <a:extLst>
              <a:ext uri="{FF2B5EF4-FFF2-40B4-BE49-F238E27FC236}">
                <a16:creationId xmlns:a16="http://schemas.microsoft.com/office/drawing/2014/main" id="{FA1C9F57-7AF3-3B10-3A32-547AEF1AD6C6}"/>
              </a:ext>
            </a:extLst>
          </p:cNvPr>
          <p:cNvSpPr txBox="1"/>
          <p:nvPr/>
        </p:nvSpPr>
        <p:spPr>
          <a:xfrm>
            <a:off x="182893" y="11908825"/>
            <a:ext cx="977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Technological advances</a:t>
            </a:r>
          </a:p>
        </p:txBody>
      </p:sp>
      <p:cxnSp>
        <p:nvCxnSpPr>
          <p:cNvPr id="239" name="Straight Arrow Connector 238">
            <a:extLst>
              <a:ext uri="{FF2B5EF4-FFF2-40B4-BE49-F238E27FC236}">
                <a16:creationId xmlns:a16="http://schemas.microsoft.com/office/drawing/2014/main" id="{C11C5630-1A77-4E5B-FBE9-C002F60BB92F}"/>
              </a:ext>
            </a:extLst>
          </p:cNvPr>
          <p:cNvCxnSpPr>
            <a:cxnSpLocks/>
          </p:cNvCxnSpPr>
          <p:nvPr/>
        </p:nvCxnSpPr>
        <p:spPr>
          <a:xfrm flipV="1">
            <a:off x="1023656" y="11444412"/>
            <a:ext cx="633053" cy="6504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TextBox 240">
            <a:extLst>
              <a:ext uri="{FF2B5EF4-FFF2-40B4-BE49-F238E27FC236}">
                <a16:creationId xmlns:a16="http://schemas.microsoft.com/office/drawing/2014/main" id="{391EAFA2-5D2F-3CC5-C7C1-07B05B0F3227}"/>
              </a:ext>
            </a:extLst>
          </p:cNvPr>
          <p:cNvSpPr txBox="1"/>
          <p:nvPr/>
        </p:nvSpPr>
        <p:spPr>
          <a:xfrm>
            <a:off x="1863138" y="10865802"/>
            <a:ext cx="7377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The BBC</a:t>
            </a:r>
          </a:p>
        </p:txBody>
      </p:sp>
      <p:pic>
        <p:nvPicPr>
          <p:cNvPr id="247" name="Picture 246">
            <a:extLst>
              <a:ext uri="{FF2B5EF4-FFF2-40B4-BE49-F238E27FC236}">
                <a16:creationId xmlns:a16="http://schemas.microsoft.com/office/drawing/2014/main" id="{6BEFEC1A-1D61-63B3-8CF0-5078296BFD8B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615474" y="10635340"/>
            <a:ext cx="699671" cy="524764"/>
          </a:xfrm>
          <a:prstGeom prst="rect">
            <a:avLst/>
          </a:prstGeom>
        </p:spPr>
      </p:pic>
      <p:pic>
        <p:nvPicPr>
          <p:cNvPr id="389" name="Picture 388">
            <a:extLst>
              <a:ext uri="{FF2B5EF4-FFF2-40B4-BE49-F238E27FC236}">
                <a16:creationId xmlns:a16="http://schemas.microsoft.com/office/drawing/2014/main" id="{BA4C0827-B8E3-B2C0-8BB4-398A9FB83C74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858495" y="6015412"/>
            <a:ext cx="74409" cy="1500589"/>
          </a:xfrm>
          <a:prstGeom prst="rect">
            <a:avLst/>
          </a:prstGeom>
        </p:spPr>
      </p:pic>
      <p:cxnSp>
        <p:nvCxnSpPr>
          <p:cNvPr id="393" name="Straight Arrow Connector 392">
            <a:extLst>
              <a:ext uri="{FF2B5EF4-FFF2-40B4-BE49-F238E27FC236}">
                <a16:creationId xmlns:a16="http://schemas.microsoft.com/office/drawing/2014/main" id="{01AA08BB-9FEB-4AA0-179B-3364B14C18C1}"/>
              </a:ext>
            </a:extLst>
          </p:cNvPr>
          <p:cNvCxnSpPr>
            <a:cxnSpLocks/>
          </p:cNvCxnSpPr>
          <p:nvPr/>
        </p:nvCxnSpPr>
        <p:spPr>
          <a:xfrm>
            <a:off x="6962397" y="6563888"/>
            <a:ext cx="0" cy="274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5" name="Picture 394">
            <a:extLst>
              <a:ext uri="{FF2B5EF4-FFF2-40B4-BE49-F238E27FC236}">
                <a16:creationId xmlns:a16="http://schemas.microsoft.com/office/drawing/2014/main" id="{785FE65E-857B-DDCB-09E4-B2F3E06BA1B7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908136" y="7821046"/>
            <a:ext cx="1000656" cy="486100"/>
          </a:xfrm>
          <a:prstGeom prst="rect">
            <a:avLst/>
          </a:prstGeom>
        </p:spPr>
      </p:pic>
      <p:pic>
        <p:nvPicPr>
          <p:cNvPr id="399" name="Picture 398">
            <a:extLst>
              <a:ext uri="{FF2B5EF4-FFF2-40B4-BE49-F238E27FC236}">
                <a16:creationId xmlns:a16="http://schemas.microsoft.com/office/drawing/2014/main" id="{E05C44DE-C1CD-568A-5809-9E9EAD292858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19889" y="5311886"/>
            <a:ext cx="1217179" cy="802376"/>
          </a:xfrm>
          <a:prstGeom prst="rect">
            <a:avLst/>
          </a:prstGeom>
        </p:spPr>
      </p:pic>
      <p:sp>
        <p:nvSpPr>
          <p:cNvPr id="410" name="TextBox 409">
            <a:extLst>
              <a:ext uri="{FF2B5EF4-FFF2-40B4-BE49-F238E27FC236}">
                <a16:creationId xmlns:a16="http://schemas.microsoft.com/office/drawing/2014/main" id="{149A5877-F4CC-65B7-98C0-97382778E202}"/>
              </a:ext>
            </a:extLst>
          </p:cNvPr>
          <p:cNvSpPr txBox="1"/>
          <p:nvPr/>
        </p:nvSpPr>
        <p:spPr>
          <a:xfrm>
            <a:off x="2863499" y="5365456"/>
            <a:ext cx="875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Analysing examples</a:t>
            </a:r>
          </a:p>
        </p:txBody>
      </p:sp>
      <p:pic>
        <p:nvPicPr>
          <p:cNvPr id="412" name="Picture 411">
            <a:extLst>
              <a:ext uri="{FF2B5EF4-FFF2-40B4-BE49-F238E27FC236}">
                <a16:creationId xmlns:a16="http://schemas.microsoft.com/office/drawing/2014/main" id="{91AE4948-0213-0625-0C71-FC6F8EC1DAF2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4805431" y="4246071"/>
            <a:ext cx="164606" cy="384081"/>
          </a:xfrm>
          <a:prstGeom prst="rect">
            <a:avLst/>
          </a:prstGeom>
        </p:spPr>
      </p:pic>
      <p:sp>
        <p:nvSpPr>
          <p:cNvPr id="414" name="TextBox 413">
            <a:extLst>
              <a:ext uri="{FF2B5EF4-FFF2-40B4-BE49-F238E27FC236}">
                <a16:creationId xmlns:a16="http://schemas.microsoft.com/office/drawing/2014/main" id="{7265BA71-4BEF-2672-6F07-D6607A39130B}"/>
              </a:ext>
            </a:extLst>
          </p:cNvPr>
          <p:cNvSpPr txBox="1"/>
          <p:nvPr/>
        </p:nvSpPr>
        <p:spPr>
          <a:xfrm>
            <a:off x="4182173" y="3725578"/>
            <a:ext cx="13706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Gender and ethnicity representations</a:t>
            </a: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5197EAF-6C62-9A49-8560-DE6CFF70EB3D}"/>
              </a:ext>
            </a:extLst>
          </p:cNvPr>
          <p:cNvSpPr txBox="1"/>
          <p:nvPr/>
        </p:nvSpPr>
        <p:spPr>
          <a:xfrm>
            <a:off x="5980122" y="3753100"/>
            <a:ext cx="10129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Revision of the set products </a:t>
            </a:r>
          </a:p>
        </p:txBody>
      </p:sp>
      <p:sp>
        <p:nvSpPr>
          <p:cNvPr id="426" name="TextBox 425">
            <a:extLst>
              <a:ext uri="{FF2B5EF4-FFF2-40B4-BE49-F238E27FC236}">
                <a16:creationId xmlns:a16="http://schemas.microsoft.com/office/drawing/2014/main" id="{984E0C11-6E15-1BA4-F599-5E44DF137B52}"/>
              </a:ext>
            </a:extLst>
          </p:cNvPr>
          <p:cNvSpPr txBox="1"/>
          <p:nvPr/>
        </p:nvSpPr>
        <p:spPr>
          <a:xfrm>
            <a:off x="7061916" y="3791538"/>
            <a:ext cx="11435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Media language, Representation, Industry and audience</a:t>
            </a:r>
          </a:p>
        </p:txBody>
      </p:sp>
      <p:pic>
        <p:nvPicPr>
          <p:cNvPr id="427" name="Picture 426">
            <a:extLst>
              <a:ext uri="{FF2B5EF4-FFF2-40B4-BE49-F238E27FC236}">
                <a16:creationId xmlns:a16="http://schemas.microsoft.com/office/drawing/2014/main" id="{E6853FB3-3A12-EEB2-393A-993FC0C86D2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765894" y="5508946"/>
            <a:ext cx="797476" cy="408935"/>
          </a:xfrm>
          <a:prstGeom prst="rect">
            <a:avLst/>
          </a:prstGeom>
        </p:spPr>
      </p:pic>
      <p:sp>
        <p:nvSpPr>
          <p:cNvPr id="441" name="TextBox 440">
            <a:extLst>
              <a:ext uri="{FF2B5EF4-FFF2-40B4-BE49-F238E27FC236}">
                <a16:creationId xmlns:a16="http://schemas.microsoft.com/office/drawing/2014/main" id="{FD76BE3A-F7B5-F0E6-E8FE-2AA61DB207E8}"/>
              </a:ext>
            </a:extLst>
          </p:cNvPr>
          <p:cNvSpPr txBox="1"/>
          <p:nvPr/>
        </p:nvSpPr>
        <p:spPr>
          <a:xfrm>
            <a:off x="2834300" y="3092422"/>
            <a:ext cx="147838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Component 2: Understanding Media Products </a:t>
            </a:r>
          </a:p>
        </p:txBody>
      </p:sp>
      <p:cxnSp>
        <p:nvCxnSpPr>
          <p:cNvPr id="442" name="Straight Arrow Connector 441">
            <a:extLst>
              <a:ext uri="{FF2B5EF4-FFF2-40B4-BE49-F238E27FC236}">
                <a16:creationId xmlns:a16="http://schemas.microsoft.com/office/drawing/2014/main" id="{F861180F-92CA-121B-A37B-4657BFCAFC8C}"/>
              </a:ext>
            </a:extLst>
          </p:cNvPr>
          <p:cNvCxnSpPr/>
          <p:nvPr/>
        </p:nvCxnSpPr>
        <p:spPr>
          <a:xfrm flipV="1">
            <a:off x="3485058" y="2776367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3" name="Picture 442">
            <a:extLst>
              <a:ext uri="{FF2B5EF4-FFF2-40B4-BE49-F238E27FC236}">
                <a16:creationId xmlns:a16="http://schemas.microsoft.com/office/drawing/2014/main" id="{1BCF50A2-7C8B-2B13-A7A6-30D4D9CBB9C2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331988" y="3085257"/>
            <a:ext cx="1054699" cy="495281"/>
          </a:xfrm>
          <a:prstGeom prst="rect">
            <a:avLst/>
          </a:prstGeom>
        </p:spPr>
      </p:pic>
      <p:pic>
        <p:nvPicPr>
          <p:cNvPr id="445" name="Picture 444">
            <a:extLst>
              <a:ext uri="{FF2B5EF4-FFF2-40B4-BE49-F238E27FC236}">
                <a16:creationId xmlns:a16="http://schemas.microsoft.com/office/drawing/2014/main" id="{C69B9873-F6E9-BD75-93BA-1D4DDA0FED02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42806" y="226431"/>
            <a:ext cx="2776963" cy="1133475"/>
          </a:xfrm>
          <a:prstGeom prst="rect">
            <a:avLst/>
          </a:prstGeom>
        </p:spPr>
      </p:pic>
      <p:pic>
        <p:nvPicPr>
          <p:cNvPr id="450" name="Picture 449">
            <a:extLst>
              <a:ext uri="{FF2B5EF4-FFF2-40B4-BE49-F238E27FC236}">
                <a16:creationId xmlns:a16="http://schemas.microsoft.com/office/drawing/2014/main" id="{7F1006DE-2F78-CCD3-815D-196ACCDEB849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8907375" y="1446723"/>
            <a:ext cx="552739" cy="952344"/>
          </a:xfrm>
          <a:prstGeom prst="rect">
            <a:avLst/>
          </a:prstGeom>
        </p:spPr>
      </p:pic>
      <p:pic>
        <p:nvPicPr>
          <p:cNvPr id="5" name="Picture 2" descr="Jaws [Blu-ray] [Region Free]: Amazon.co.uk: Roy Scheider ...">
            <a:extLst>
              <a:ext uri="{FF2B5EF4-FFF2-40B4-BE49-F238E27FC236}">
                <a16:creationId xmlns:a16="http://schemas.microsoft.com/office/drawing/2014/main" id="{EE8C3302-2DDB-96E0-F2CC-43B15819C2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35" t="7386" r="9411" b="3006"/>
          <a:stretch/>
        </p:blipFill>
        <p:spPr bwMode="auto">
          <a:xfrm>
            <a:off x="8484859" y="16262276"/>
            <a:ext cx="842017" cy="96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3CB665-3A6C-86C0-136E-5E9027681101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8717621" y="15417826"/>
            <a:ext cx="814725" cy="507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4F79E1-C00D-67F8-6703-47744D65D001}"/>
              </a:ext>
            </a:extLst>
          </p:cNvPr>
          <p:cNvPicPr>
            <a:picLocks noChangeAspect="1"/>
          </p:cNvPicPr>
          <p:nvPr/>
        </p:nvPicPr>
        <p:blipFill rotWithShape="1">
          <a:blip r:embed="rId38"/>
          <a:srcRect l="12166"/>
          <a:stretch/>
        </p:blipFill>
        <p:spPr>
          <a:xfrm>
            <a:off x="5870427" y="16199489"/>
            <a:ext cx="1124836" cy="93882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7665CC94-26D8-2F6B-4D73-73BE6793E07D}"/>
              </a:ext>
            </a:extLst>
          </p:cNvPr>
          <p:cNvSpPr txBox="1"/>
          <p:nvPr/>
        </p:nvSpPr>
        <p:spPr>
          <a:xfrm>
            <a:off x="2052268" y="13432530"/>
            <a:ext cx="2027803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Television</a:t>
            </a:r>
          </a:p>
          <a:p>
            <a:endParaRPr lang="en-GB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EABD838B-0C0C-AEF7-D522-ADE744E1369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rot="16771641">
            <a:off x="1480176" y="9870592"/>
            <a:ext cx="45719" cy="65842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77E6030B-D217-EE42-A1B8-6314E4FC0465}"/>
              </a:ext>
            </a:extLst>
          </p:cNvPr>
          <p:cNvSpPr txBox="1"/>
          <p:nvPr/>
        </p:nvSpPr>
        <p:spPr>
          <a:xfrm rot="18425847">
            <a:off x="458899" y="4942305"/>
            <a:ext cx="2288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Crime Drama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45D53-9504-7E48-EF82-E9AF05CC4F8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8700873">
            <a:off x="5764578" y="13542900"/>
            <a:ext cx="608008" cy="5501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7EF7FF-A471-C37D-53CC-2EC5BCB32877}"/>
              </a:ext>
            </a:extLst>
          </p:cNvPr>
          <p:cNvSpPr txBox="1"/>
          <p:nvPr/>
        </p:nvSpPr>
        <p:spPr>
          <a:xfrm>
            <a:off x="6246034" y="11289939"/>
            <a:ext cx="175019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Advertising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76B65216-EA26-39A6-0EF0-365E3D9E4FDC}"/>
              </a:ext>
            </a:extLst>
          </p:cNvPr>
          <p:cNvCxnSpPr>
            <a:cxnSpLocks/>
          </p:cNvCxnSpPr>
          <p:nvPr/>
        </p:nvCxnSpPr>
        <p:spPr>
          <a:xfrm flipH="1" flipV="1">
            <a:off x="3224048" y="13879162"/>
            <a:ext cx="1137" cy="341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4D532FF3-9CF3-6B40-062C-F9BB6B261CBF}"/>
              </a:ext>
            </a:extLst>
          </p:cNvPr>
          <p:cNvSpPr txBox="1"/>
          <p:nvPr/>
        </p:nvSpPr>
        <p:spPr>
          <a:xfrm>
            <a:off x="3049106" y="14168096"/>
            <a:ext cx="9526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Changes in viewing habits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43FDD6A-EFFC-4808-8678-57B428633DB3}"/>
              </a:ext>
            </a:extLst>
          </p:cNvPr>
          <p:cNvCxnSpPr>
            <a:cxnSpLocks/>
          </p:cNvCxnSpPr>
          <p:nvPr/>
        </p:nvCxnSpPr>
        <p:spPr>
          <a:xfrm flipH="1">
            <a:off x="2740919" y="13084225"/>
            <a:ext cx="29495" cy="443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E529C959-242C-CA69-7BC7-F1B648DCB6FD}"/>
              </a:ext>
            </a:extLst>
          </p:cNvPr>
          <p:cNvSpPr txBox="1"/>
          <p:nvPr/>
        </p:nvSpPr>
        <p:spPr>
          <a:xfrm>
            <a:off x="2397948" y="12550414"/>
            <a:ext cx="7985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TV Scheduling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27DD2EB-E407-59FE-D7F7-A635263F6207}"/>
              </a:ext>
            </a:extLst>
          </p:cNvPr>
          <p:cNvSpPr txBox="1"/>
          <p:nvPr/>
        </p:nvSpPr>
        <p:spPr>
          <a:xfrm>
            <a:off x="38375" y="4874906"/>
            <a:ext cx="9347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Focus on the set products </a:t>
            </a: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22C977CC-BE5A-DD85-6C71-C6020F765FA1}"/>
              </a:ext>
            </a:extLst>
          </p:cNvPr>
          <p:cNvCxnSpPr>
            <a:cxnSpLocks/>
          </p:cNvCxnSpPr>
          <p:nvPr/>
        </p:nvCxnSpPr>
        <p:spPr>
          <a:xfrm>
            <a:off x="2657836" y="4530207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Arrow Connector 454">
            <a:extLst>
              <a:ext uri="{FF2B5EF4-FFF2-40B4-BE49-F238E27FC236}">
                <a16:creationId xmlns:a16="http://schemas.microsoft.com/office/drawing/2014/main" id="{23561F95-C690-79C5-CE68-C562F6E2B35B}"/>
              </a:ext>
            </a:extLst>
          </p:cNvPr>
          <p:cNvCxnSpPr>
            <a:cxnSpLocks/>
          </p:cNvCxnSpPr>
          <p:nvPr/>
        </p:nvCxnSpPr>
        <p:spPr>
          <a:xfrm flipH="1">
            <a:off x="3736765" y="4635888"/>
            <a:ext cx="1" cy="304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3" name="Picture 472" descr="Infographic: Ranking the Top 100 Websites in the World">
            <a:extLst>
              <a:ext uri="{FF2B5EF4-FFF2-40B4-BE49-F238E27FC236}">
                <a16:creationId xmlns:a16="http://schemas.microsoft.com/office/drawing/2014/main" id="{F907D775-4FE4-0CEE-1CD2-941BD5685B29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7"/>
          <a:stretch/>
        </p:blipFill>
        <p:spPr bwMode="auto">
          <a:xfrm>
            <a:off x="7021407" y="3035755"/>
            <a:ext cx="1184093" cy="7013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74" name="TextBox 473">
            <a:extLst>
              <a:ext uri="{FF2B5EF4-FFF2-40B4-BE49-F238E27FC236}">
                <a16:creationId xmlns:a16="http://schemas.microsoft.com/office/drawing/2014/main" id="{8586378C-1700-A821-FB11-F20294A4DD48}"/>
              </a:ext>
            </a:extLst>
          </p:cNvPr>
          <p:cNvSpPr txBox="1"/>
          <p:nvPr/>
        </p:nvSpPr>
        <p:spPr>
          <a:xfrm>
            <a:off x="7527764" y="5281866"/>
            <a:ext cx="17960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Why do websites and social media appeal to audiences</a:t>
            </a:r>
          </a:p>
        </p:txBody>
      </p:sp>
      <p:cxnSp>
        <p:nvCxnSpPr>
          <p:cNvPr id="475" name="Straight Arrow Connector 474">
            <a:extLst>
              <a:ext uri="{FF2B5EF4-FFF2-40B4-BE49-F238E27FC236}">
                <a16:creationId xmlns:a16="http://schemas.microsoft.com/office/drawing/2014/main" id="{89A44E25-AB2B-4237-7702-CE199879FD74}"/>
              </a:ext>
            </a:extLst>
          </p:cNvPr>
          <p:cNvCxnSpPr>
            <a:cxnSpLocks/>
          </p:cNvCxnSpPr>
          <p:nvPr/>
        </p:nvCxnSpPr>
        <p:spPr>
          <a:xfrm flipH="1" flipV="1">
            <a:off x="8737881" y="4938191"/>
            <a:ext cx="159558" cy="359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50394365-8B09-A8F0-8ADE-B34EF66D5167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8941283" y="10360116"/>
            <a:ext cx="561900" cy="823031"/>
          </a:xfrm>
          <a:prstGeom prst="rect">
            <a:avLst/>
          </a:prstGeom>
        </p:spPr>
      </p:pic>
      <p:pic>
        <p:nvPicPr>
          <p:cNvPr id="9" name="Picture 8" descr="BBC Radio 4 - Desert Island Discs - Desert Island Discs Podcasts">
            <a:extLst>
              <a:ext uri="{FF2B5EF4-FFF2-40B4-BE49-F238E27FC236}">
                <a16:creationId xmlns:a16="http://schemas.microsoft.com/office/drawing/2014/main" id="{C52366E0-5400-601D-5388-53F391C63726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84" y="10927983"/>
            <a:ext cx="76200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4F850D5-6943-B90A-D9C1-71D34CE4727A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361321" y="6681262"/>
            <a:ext cx="669508" cy="1189295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D7500EE-F175-986E-8F2C-FDF6BBD79AAA}"/>
              </a:ext>
            </a:extLst>
          </p:cNvPr>
          <p:cNvCxnSpPr>
            <a:cxnSpLocks/>
          </p:cNvCxnSpPr>
          <p:nvPr/>
        </p:nvCxnSpPr>
        <p:spPr>
          <a:xfrm flipH="1">
            <a:off x="2216443" y="6588058"/>
            <a:ext cx="27098" cy="82742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41C14B17-8802-B4BE-151C-DA9186F6B180}"/>
              </a:ext>
            </a:extLst>
          </p:cNvPr>
          <p:cNvSpPr txBox="1"/>
          <p:nvPr/>
        </p:nvSpPr>
        <p:spPr>
          <a:xfrm>
            <a:off x="2747204" y="7524196"/>
            <a:ext cx="12972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Creating your product</a:t>
            </a:r>
          </a:p>
        </p:txBody>
      </p:sp>
      <p:pic>
        <p:nvPicPr>
          <p:cNvPr id="38" name="Picture 37" descr="A person in a dress&#10;&#10;AI-generated content may be incorrect.">
            <a:extLst>
              <a:ext uri="{FF2B5EF4-FFF2-40B4-BE49-F238E27FC236}">
                <a16:creationId xmlns:a16="http://schemas.microsoft.com/office/drawing/2014/main" id="{CF07BB79-2B14-2970-8E33-7E9BC491900C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977" y="5723731"/>
            <a:ext cx="610235" cy="826135"/>
          </a:xfrm>
          <a:prstGeom prst="rect">
            <a:avLst/>
          </a:prstGeom>
        </p:spPr>
      </p:pic>
      <p:sp>
        <p:nvSpPr>
          <p:cNvPr id="39" name="TextBox 404">
            <a:extLst>
              <a:ext uri="{FF2B5EF4-FFF2-40B4-BE49-F238E27FC236}">
                <a16:creationId xmlns:a16="http://schemas.microsoft.com/office/drawing/2014/main" id="{987356FF-2587-77D3-8D8F-17CE283452A0}"/>
              </a:ext>
            </a:extLst>
          </p:cNvPr>
          <p:cNvSpPr txBox="1"/>
          <p:nvPr/>
        </p:nvSpPr>
        <p:spPr>
          <a:xfrm>
            <a:off x="6765762" y="8335666"/>
            <a:ext cx="910590" cy="561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Active audiences</a:t>
            </a:r>
            <a:endParaRPr lang="en-GB" sz="11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TextBox 74">
            <a:extLst>
              <a:ext uri="{FF2B5EF4-FFF2-40B4-BE49-F238E27FC236}">
                <a16:creationId xmlns:a16="http://schemas.microsoft.com/office/drawing/2014/main" id="{40774D79-697B-5B79-4119-AEE2FFC480DD}"/>
              </a:ext>
            </a:extLst>
          </p:cNvPr>
          <p:cNvSpPr txBox="1"/>
          <p:nvPr/>
        </p:nvSpPr>
        <p:spPr>
          <a:xfrm rot="16029083">
            <a:off x="7413011" y="7602608"/>
            <a:ext cx="2656840" cy="52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kern="1200">
                <a:solidFill>
                  <a:srgbClr val="FFFF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Music Industry</a:t>
            </a:r>
            <a:endParaRPr lang="en-GB" sz="11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TextBox 407">
            <a:extLst>
              <a:ext uri="{FF2B5EF4-FFF2-40B4-BE49-F238E27FC236}">
                <a16:creationId xmlns:a16="http://schemas.microsoft.com/office/drawing/2014/main" id="{369588B8-E615-C72C-0973-D7A9C7C31D17}"/>
              </a:ext>
            </a:extLst>
          </p:cNvPr>
          <p:cNvSpPr txBox="1"/>
          <p:nvPr/>
        </p:nvSpPr>
        <p:spPr>
          <a:xfrm>
            <a:off x="7121546" y="9701619"/>
            <a:ext cx="1096010" cy="74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Introduction to the history of music videos</a:t>
            </a:r>
            <a:endParaRPr lang="en-GB" sz="11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7" name="Picture 56" descr="A person with her arms raised in front of a crowd of people&#10;&#10;AI-generated content may be incorrect.">
            <a:extLst>
              <a:ext uri="{FF2B5EF4-FFF2-40B4-BE49-F238E27FC236}">
                <a16:creationId xmlns:a16="http://schemas.microsoft.com/office/drawing/2014/main" id="{2BD37D64-A39F-7D9E-5C83-2163B911D4C4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263" y="7883660"/>
            <a:ext cx="667835" cy="583370"/>
          </a:xfrm>
          <a:prstGeom prst="rect">
            <a:avLst/>
          </a:prstGeom>
        </p:spPr>
      </p:pic>
      <p:sp>
        <p:nvSpPr>
          <p:cNvPr id="58" name="TextBox 396">
            <a:extLst>
              <a:ext uri="{FF2B5EF4-FFF2-40B4-BE49-F238E27FC236}">
                <a16:creationId xmlns:a16="http://schemas.microsoft.com/office/drawing/2014/main" id="{262242FE-A50B-C0D6-00E6-094CD54EC9EB}"/>
              </a:ext>
            </a:extLst>
          </p:cNvPr>
          <p:cNvSpPr txBox="1"/>
          <p:nvPr/>
        </p:nvSpPr>
        <p:spPr>
          <a:xfrm>
            <a:off x="8613614" y="9542678"/>
            <a:ext cx="910590" cy="74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kern="120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Regulation of the Industry</a:t>
            </a:r>
            <a:endParaRPr lang="en-GB" sz="11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TextBox 412">
            <a:extLst>
              <a:ext uri="{FF2B5EF4-FFF2-40B4-BE49-F238E27FC236}">
                <a16:creationId xmlns:a16="http://schemas.microsoft.com/office/drawing/2014/main" id="{8A686B0C-DB71-7AF7-F8E0-3D74504490A3}"/>
              </a:ext>
            </a:extLst>
          </p:cNvPr>
          <p:cNvSpPr txBox="1"/>
          <p:nvPr/>
        </p:nvSpPr>
        <p:spPr>
          <a:xfrm>
            <a:off x="8558527" y="5957772"/>
            <a:ext cx="996321" cy="810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100" kern="12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Codes and conventions of music videos</a:t>
            </a:r>
            <a:endParaRPr lang="en-GB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4740"/>
      </a:dk1>
      <a:lt1>
        <a:sysClr val="window" lastClr="FFFFFF"/>
      </a:lt1>
      <a:dk2>
        <a:srgbClr val="FFFFFF"/>
      </a:dk2>
      <a:lt2>
        <a:srgbClr val="FFFFFF"/>
      </a:lt2>
      <a:accent1>
        <a:srgbClr val="008F81"/>
      </a:accent1>
      <a:accent2>
        <a:srgbClr val="A5A5A5"/>
      </a:accent2>
      <a:accent3>
        <a:srgbClr val="008F81"/>
      </a:accent3>
      <a:accent4>
        <a:srgbClr val="ADBCB1"/>
      </a:accent4>
      <a:accent5>
        <a:srgbClr val="FFFFFF"/>
      </a:accent5>
      <a:accent6>
        <a:srgbClr val="FFFFFF"/>
      </a:accent6>
      <a:hlink>
        <a:srgbClr val="FF0000"/>
      </a:hlink>
      <a:folHlink>
        <a:srgbClr val="FF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2e2ec9-7ed0-4d5e-8743-1fc6353d5776">
      <Terms xmlns="http://schemas.microsoft.com/office/infopath/2007/PartnerControls"/>
    </lcf76f155ced4ddcb4097134ff3c332f>
    <TaxCatchAll xmlns="b315efd9-a87a-450b-97d6-e3d5e9f93ca4" xsi:nil="true"/>
    <SharedWithUsers xmlns="b315efd9-a87a-450b-97d6-e3d5e9f93ca4">
      <UserInfo>
        <DisplayName/>
        <AccountId xsi:nil="true"/>
        <AccountType/>
      </UserInfo>
    </SharedWithUsers>
    <MediaLengthInSeconds xmlns="5a2e2ec9-7ed0-4d5e-8743-1fc6353d577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3142FAAEC9B1418E8062139EE339C3" ma:contentTypeVersion="19" ma:contentTypeDescription="Create a new document." ma:contentTypeScope="" ma:versionID="ecd6baecaee64f52d053c020fbae7b5d">
  <xsd:schema xmlns:xsd="http://www.w3.org/2001/XMLSchema" xmlns:xs="http://www.w3.org/2001/XMLSchema" xmlns:p="http://schemas.microsoft.com/office/2006/metadata/properties" xmlns:ns2="5a2e2ec9-7ed0-4d5e-8743-1fc6353d5776" xmlns:ns3="b315efd9-a87a-450b-97d6-e3d5e9f93ca4" targetNamespace="http://schemas.microsoft.com/office/2006/metadata/properties" ma:root="true" ma:fieldsID="a6efc8e3f6250b5fe587db57c04c0a42" ns2:_="" ns3:_="">
    <xsd:import namespace="5a2e2ec9-7ed0-4d5e-8743-1fc6353d5776"/>
    <xsd:import namespace="b315efd9-a87a-450b-97d6-e3d5e9f93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2e2ec9-7ed0-4d5e-8743-1fc6353d57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cdaeb79-24b4-42b5-8991-7ff1a570ae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5efd9-a87a-450b-97d6-e3d5e9f93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03404306-ab88-4739-9273-defd2ff0bcdb}" ma:internalName="TaxCatchAll" ma:showField="CatchAllData" ma:web="b315efd9-a87a-450b-97d6-e3d5e9f93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D837B5-983F-4B0B-B48F-A4F465BE5E99}">
  <ds:schemaRefs>
    <ds:schemaRef ds:uri="http://schemas.openxmlformats.org/package/2006/metadata/core-properties"/>
    <ds:schemaRef ds:uri="http://purl.org/dc/elements/1.1/"/>
    <ds:schemaRef ds:uri="5a2e2ec9-7ed0-4d5e-8743-1fc6353d5776"/>
    <ds:schemaRef ds:uri="http://www.w3.org/XML/1998/namespace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b315efd9-a87a-450b-97d6-e3d5e9f93ca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93CA3659-9E27-4779-B560-4CB8CBCB6B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D55356-11A7-44E0-96E6-6406F5D8F8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2e2ec9-7ed0-4d5e-8743-1fc6353d5776"/>
    <ds:schemaRef ds:uri="b315efd9-a87a-450b-97d6-e3d5e9f93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9569</TotalTime>
  <Words>465</Words>
  <Application>Microsoft Office PowerPoint</Application>
  <PresentationFormat>Custom</PresentationFormat>
  <Paragraphs>99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Clarke, Jackie</cp:lastModifiedBy>
  <cp:revision>326</cp:revision>
  <cp:lastPrinted>2019-11-01T07:25:53Z</cp:lastPrinted>
  <dcterms:created xsi:type="dcterms:W3CDTF">2018-02-08T08:28:53Z</dcterms:created>
  <dcterms:modified xsi:type="dcterms:W3CDTF">2025-09-23T14:14:20Z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0x010100B63142FAAEC9B1418E8062139EE339C3</vt:lpwstr>
  </property>
  <property fmtid="{D5CDD505-2E9C-101B-9397-08002B2CF9AE}" pid="3" name="Order">
    <vt:r8>894600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  <property fmtid="{D5CDD505-2E9C-101B-9397-08002B2CF9AE}" pid="11" name="_SourceUrl">
    <vt:lpwstr/>
  </property>
  <property fmtid="{D5CDD505-2E9C-101B-9397-08002B2CF9AE}" pid="12" name="_SharedFileIndex">
    <vt:lpwstr/>
  </property>
</Properties>
</file>