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808788" cy="9940925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5A68"/>
    <a:srgbClr val="144856"/>
    <a:srgbClr val="A70A41"/>
    <a:srgbClr val="000066"/>
    <a:srgbClr val="FF9900"/>
    <a:srgbClr val="FF00FF"/>
    <a:srgbClr val="FE5E00"/>
    <a:srgbClr val="000074"/>
    <a:srgbClr val="000082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43052B-D714-4F09-8D9C-60A21632EEC9}" v="18" dt="2025-08-31T10:54:28.8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981" y="0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81263" y="1243013"/>
            <a:ext cx="18462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9" rIns="91577" bIns="457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3664"/>
            <a:ext cx="5447666" cy="3914050"/>
          </a:xfrm>
          <a:prstGeom prst="rect">
            <a:avLst/>
          </a:prstGeom>
        </p:spPr>
        <p:txBody>
          <a:bodyPr vert="horz" lIns="91577" tIns="45789" rIns="91577" bIns="457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322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981" y="9443322"/>
            <a:ext cx="2951217" cy="497603"/>
          </a:xfrm>
          <a:prstGeom prst="rect">
            <a:avLst/>
          </a:prstGeom>
        </p:spPr>
        <p:txBody>
          <a:bodyPr vert="horz" lIns="91577" tIns="45789" rIns="91577" bIns="45789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81263" y="1243013"/>
            <a:ext cx="1846262" cy="3354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95481" y="78407"/>
            <a:ext cx="9366739" cy="17178686"/>
          </a:xfrm>
          <a:prstGeom prst="rect">
            <a:avLst/>
          </a:prstGeom>
          <a:solidFill>
            <a:schemeClr val="bg1"/>
          </a:solidFill>
          <a:ln w="41275">
            <a:solidFill>
              <a:srgbClr val="175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“I declare after all there is no enjoyment like reading! How much sooner one tires of any thing than of a book!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8366534" y="14748854"/>
            <a:ext cx="1066124" cy="399817"/>
          </a:xfrm>
          <a:prstGeom prst="rect">
            <a:avLst/>
          </a:prstGeom>
          <a:noFill/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522829" y="11491498"/>
            <a:ext cx="2780715" cy="2184400"/>
          </a:xfrm>
          <a:prstGeom prst="blockArc">
            <a:avLst>
              <a:gd name="adj1" fmla="val 10800000"/>
              <a:gd name="adj2" fmla="val 139885"/>
              <a:gd name="adj3" fmla="val 2856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229645" y="11188447"/>
            <a:ext cx="5695034" cy="629057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839718" y="9255160"/>
            <a:ext cx="2870266" cy="2238909"/>
          </a:xfrm>
          <a:prstGeom prst="blockArc">
            <a:avLst>
              <a:gd name="adj1" fmla="val 10736163"/>
              <a:gd name="adj2" fmla="val 263439"/>
              <a:gd name="adj3" fmla="val 2851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504285" y="7046781"/>
            <a:ext cx="2794999" cy="2287911"/>
          </a:xfrm>
          <a:prstGeom prst="blockArc">
            <a:avLst>
              <a:gd name="adj1" fmla="val 10850411"/>
              <a:gd name="adj2" fmla="val 1572"/>
              <a:gd name="adj3" fmla="val 27649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216443" y="8951056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069362" y="6811519"/>
            <a:ext cx="5871936" cy="606384"/>
          </a:xfrm>
          <a:prstGeom prst="rect">
            <a:avLst/>
          </a:prstGeom>
          <a:solidFill>
            <a:srgbClr val="14485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805373" y="4880073"/>
            <a:ext cx="2824487" cy="227672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500786" y="2658791"/>
            <a:ext cx="2827655" cy="2443246"/>
          </a:xfrm>
          <a:prstGeom prst="blockArc">
            <a:avLst>
              <a:gd name="adj1" fmla="val 10800000"/>
              <a:gd name="adj2" fmla="val 443796"/>
              <a:gd name="adj3" fmla="val 2795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329130" y="4626684"/>
            <a:ext cx="5686356" cy="60656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894154" y="11981179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8088113" y="12153248"/>
            <a:ext cx="805778" cy="9795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7566689" y="6461344"/>
            <a:ext cx="956021" cy="1138452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657461" y="654826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374449"/>
            <a:ext cx="938427" cy="735967"/>
          </a:xfrm>
          <a:prstGeom prst="triangle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8111663" y="12300289"/>
            <a:ext cx="7159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/>
              <a:t>10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8039675" y="1218115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YEAR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1835371" y="6758763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YEAR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7605554" y="6652061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YEAR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482999" y="15088153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676352" y="152842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7685072" y="1542391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9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717454" y="15400437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YEAR</a:t>
            </a:r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FFB81E5C-15C7-43B1-BE68-738F5F73B8ED}"/>
              </a:ext>
            </a:extLst>
          </p:cNvPr>
          <p:cNvSpPr txBox="1"/>
          <p:nvPr/>
        </p:nvSpPr>
        <p:spPr>
          <a:xfrm>
            <a:off x="7645288" y="6739453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11</a:t>
            </a:r>
          </a:p>
        </p:txBody>
      </p:sp>
      <p:sp>
        <p:nvSpPr>
          <p:cNvPr id="17" name="AutoShape 2" descr="https://static.thenounproject.com/png/2098416-200.png">
            <a:extLst>
              <a:ext uri="{FF2B5EF4-FFF2-40B4-BE49-F238E27FC236}">
                <a16:creationId xmlns:a16="http://schemas.microsoft.com/office/drawing/2014/main" id="{03BC8A5B-B096-4AF3-BD31-DA46DE7368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06938" y="8667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9" name="Rectangle 428">
            <a:extLst>
              <a:ext uri="{FF2B5EF4-FFF2-40B4-BE49-F238E27FC236}">
                <a16:creationId xmlns:a16="http://schemas.microsoft.com/office/drawing/2014/main" id="{41C85B5B-57FD-47DF-BD15-719B5AC5E7EB}"/>
              </a:ext>
            </a:extLst>
          </p:cNvPr>
          <p:cNvSpPr/>
          <p:nvPr/>
        </p:nvSpPr>
        <p:spPr>
          <a:xfrm>
            <a:off x="4908792" y="803244"/>
            <a:ext cx="3558615" cy="615553"/>
          </a:xfrm>
          <a:prstGeom prst="rect">
            <a:avLst/>
          </a:prstGeom>
          <a:noFill/>
          <a:ln w="635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400">
                <a:ln w="0">
                  <a:noFill/>
                </a:ln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 XBd" panose="020F0502020204030204" pitchFamily="34" charset="0"/>
              </a:rPr>
              <a:t>LEARNING</a:t>
            </a:r>
            <a:r>
              <a:rPr lang="en-US" sz="3400" b="1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</a:t>
            </a:r>
            <a:r>
              <a:rPr lang="en-US" sz="3400" spc="-15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Nova Cond XBd" panose="020B0A06020104020203" pitchFamily="34" charset="0"/>
              </a:rPr>
              <a:t>JOURNEY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E31830EA-84C4-42C0-8E08-730FA8FF1140}"/>
              </a:ext>
            </a:extLst>
          </p:cNvPr>
          <p:cNvCxnSpPr/>
          <p:nvPr/>
        </p:nvCxnSpPr>
        <p:spPr>
          <a:xfrm>
            <a:off x="3662161" y="15522198"/>
            <a:ext cx="0" cy="59399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5D15AF80-BE15-4670-A52F-ED4411AA395D}"/>
              </a:ext>
            </a:extLst>
          </p:cNvPr>
          <p:cNvCxnSpPr>
            <a:cxnSpLocks/>
          </p:cNvCxnSpPr>
          <p:nvPr/>
        </p:nvCxnSpPr>
        <p:spPr>
          <a:xfrm>
            <a:off x="1998024" y="13358633"/>
            <a:ext cx="157863" cy="63272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A20C7881-E26A-41F4-98E3-36B30483BF72}"/>
              </a:ext>
            </a:extLst>
          </p:cNvPr>
          <p:cNvCxnSpPr>
            <a:cxnSpLocks/>
          </p:cNvCxnSpPr>
          <p:nvPr/>
        </p:nvCxnSpPr>
        <p:spPr>
          <a:xfrm>
            <a:off x="3606900" y="8939481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FC08E28A-F52F-48A3-94BB-55D3CAEC1194}"/>
              </a:ext>
            </a:extLst>
          </p:cNvPr>
          <p:cNvCxnSpPr>
            <a:cxnSpLocks/>
          </p:cNvCxnSpPr>
          <p:nvPr/>
        </p:nvCxnSpPr>
        <p:spPr>
          <a:xfrm>
            <a:off x="5479551" y="11220331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" name="Rectangle 518">
            <a:extLst>
              <a:ext uri="{FF2B5EF4-FFF2-40B4-BE49-F238E27FC236}">
                <a16:creationId xmlns:a16="http://schemas.microsoft.com/office/drawing/2014/main" id="{9E8750CC-4518-4211-8335-5760CCB49B85}"/>
              </a:ext>
            </a:extLst>
          </p:cNvPr>
          <p:cNvSpPr/>
          <p:nvPr/>
        </p:nvSpPr>
        <p:spPr>
          <a:xfrm>
            <a:off x="5180329" y="6934398"/>
            <a:ext cx="2837715" cy="43203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 sz="2400" b="1">
              <a:solidFill>
                <a:schemeClr val="bg1"/>
              </a:solidFill>
            </a:endParaRPr>
          </a:p>
        </p:txBody>
      </p:sp>
      <p:cxnSp>
        <p:nvCxnSpPr>
          <p:cNvPr id="541" name="Straight Connector 540">
            <a:extLst>
              <a:ext uri="{FF2B5EF4-FFF2-40B4-BE49-F238E27FC236}">
                <a16:creationId xmlns:a16="http://schemas.microsoft.com/office/drawing/2014/main" id="{EA593DA6-378E-43EC-B4C4-A64E231F304D}"/>
              </a:ext>
            </a:extLst>
          </p:cNvPr>
          <p:cNvCxnSpPr>
            <a:cxnSpLocks/>
          </p:cNvCxnSpPr>
          <p:nvPr/>
        </p:nvCxnSpPr>
        <p:spPr>
          <a:xfrm>
            <a:off x="7392409" y="4509901"/>
            <a:ext cx="9297" cy="73001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B8AAAA7F-C9BB-4942-B6B8-94F07503C796}"/>
              </a:ext>
            </a:extLst>
          </p:cNvPr>
          <p:cNvCxnSpPr>
            <a:cxnSpLocks/>
          </p:cNvCxnSpPr>
          <p:nvPr/>
        </p:nvCxnSpPr>
        <p:spPr>
          <a:xfrm>
            <a:off x="7824208" y="2427188"/>
            <a:ext cx="0" cy="66694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62C85FD2-BACF-E918-7D49-6EDF4DF751C8}"/>
              </a:ext>
            </a:extLst>
          </p:cNvPr>
          <p:cNvSpPr/>
          <p:nvPr/>
        </p:nvSpPr>
        <p:spPr>
          <a:xfrm>
            <a:off x="2112200" y="15511794"/>
            <a:ext cx="5513297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FD7DF87-5B8F-B221-699C-A4940291D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212" y="566671"/>
            <a:ext cx="724150" cy="75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A121F-15CC-28DF-B603-744951902D63}"/>
              </a:ext>
            </a:extLst>
          </p:cNvPr>
          <p:cNvSpPr/>
          <p:nvPr/>
        </p:nvSpPr>
        <p:spPr>
          <a:xfrm>
            <a:off x="4956531" y="501983"/>
            <a:ext cx="352967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>
                <a:ln w="0"/>
                <a:solidFill>
                  <a:srgbClr val="175A6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ill Sans Nova Cond XBd" panose="020B0A06020104020203" pitchFamily="34" charset="0"/>
              </a:rPr>
              <a:t>Media Studies Department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767509-0083-1196-8744-DB7D63A49E97}"/>
              </a:ext>
            </a:extLst>
          </p:cNvPr>
          <p:cNvSpPr txBox="1"/>
          <p:nvPr/>
        </p:nvSpPr>
        <p:spPr>
          <a:xfrm>
            <a:off x="2537122" y="15639557"/>
            <a:ext cx="2736602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 Bond Films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6183F20-3EB4-BEE2-5956-F664D1F74409}"/>
              </a:ext>
            </a:extLst>
          </p:cNvPr>
          <p:cNvCxnSpPr>
            <a:cxnSpLocks/>
          </p:cNvCxnSpPr>
          <p:nvPr/>
        </p:nvCxnSpPr>
        <p:spPr>
          <a:xfrm flipH="1">
            <a:off x="2142662" y="15503981"/>
            <a:ext cx="5569" cy="62894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4C3D9591-7A96-33B5-7E22-0EAB75D3F617}"/>
              </a:ext>
            </a:extLst>
          </p:cNvPr>
          <p:cNvSpPr txBox="1"/>
          <p:nvPr/>
        </p:nvSpPr>
        <p:spPr>
          <a:xfrm>
            <a:off x="5364837" y="15622185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What is Media? 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F98A25E-7301-4F62-AE16-E6412EEEDD69}"/>
              </a:ext>
            </a:extLst>
          </p:cNvPr>
          <p:cNvCxnSpPr>
            <a:cxnSpLocks/>
          </p:cNvCxnSpPr>
          <p:nvPr/>
        </p:nvCxnSpPr>
        <p:spPr>
          <a:xfrm>
            <a:off x="5097453" y="15499289"/>
            <a:ext cx="0" cy="65724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9A4DE3A-1DA2-814F-9DA0-C672DAA59093}"/>
              </a:ext>
            </a:extLst>
          </p:cNvPr>
          <p:cNvSpPr txBox="1"/>
          <p:nvPr/>
        </p:nvSpPr>
        <p:spPr>
          <a:xfrm>
            <a:off x="6286209" y="11316121"/>
            <a:ext cx="181364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Magazines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2FDCE86-0897-82A7-2620-0676F30550C4}"/>
              </a:ext>
            </a:extLst>
          </p:cNvPr>
          <p:cNvSpPr txBox="1"/>
          <p:nvPr/>
        </p:nvSpPr>
        <p:spPr>
          <a:xfrm>
            <a:off x="2881146" y="13414368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Newspapers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F85C3B-48A4-7646-0CFB-4F59BF43E187}"/>
              </a:ext>
            </a:extLst>
          </p:cNvPr>
          <p:cNvSpPr txBox="1"/>
          <p:nvPr/>
        </p:nvSpPr>
        <p:spPr>
          <a:xfrm>
            <a:off x="5983079" y="13458162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Creating Media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EB712D0-458B-6748-FB2B-3FBEE920BC83}"/>
              </a:ext>
            </a:extLst>
          </p:cNvPr>
          <p:cNvSpPr txBox="1"/>
          <p:nvPr/>
        </p:nvSpPr>
        <p:spPr>
          <a:xfrm>
            <a:off x="3102239" y="11290602"/>
            <a:ext cx="1983810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Advertising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8D06700-8DF4-E7E8-B35B-4160B5B825AF}"/>
              </a:ext>
            </a:extLst>
          </p:cNvPr>
          <p:cNvSpPr txBox="1"/>
          <p:nvPr/>
        </p:nvSpPr>
        <p:spPr>
          <a:xfrm rot="16200000">
            <a:off x="403622" y="14284517"/>
            <a:ext cx="21629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Video Games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3FF53EE-66AD-9195-FDFE-1C1A4777E63F}"/>
              </a:ext>
            </a:extLst>
          </p:cNvPr>
          <p:cNvSpPr txBox="1"/>
          <p:nvPr/>
        </p:nvSpPr>
        <p:spPr>
          <a:xfrm>
            <a:off x="3754500" y="9043717"/>
            <a:ext cx="298749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Revision of Component 1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A3507085-8E20-45E6-FA5E-C23CE0D8C291}"/>
              </a:ext>
            </a:extLst>
          </p:cNvPr>
          <p:cNvCxnSpPr>
            <a:cxnSpLocks/>
          </p:cNvCxnSpPr>
          <p:nvPr/>
        </p:nvCxnSpPr>
        <p:spPr>
          <a:xfrm>
            <a:off x="7135849" y="8878724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88A53AB0-7180-1EA6-E7F7-0E2BF6048B61}"/>
              </a:ext>
            </a:extLst>
          </p:cNvPr>
          <p:cNvSpPr txBox="1"/>
          <p:nvPr/>
        </p:nvSpPr>
        <p:spPr>
          <a:xfrm rot="5400000">
            <a:off x="7769552" y="8047392"/>
            <a:ext cx="164266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The Archers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7F95F99-332B-084C-92D6-0612F033D908}"/>
              </a:ext>
            </a:extLst>
          </p:cNvPr>
          <p:cNvSpPr txBox="1"/>
          <p:nvPr/>
        </p:nvSpPr>
        <p:spPr>
          <a:xfrm>
            <a:off x="3101282" y="6838841"/>
            <a:ext cx="431201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Real Component 3: Creating Media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0774D79-697B-5B79-4119-AEE2FFC480DD}"/>
              </a:ext>
            </a:extLst>
          </p:cNvPr>
          <p:cNvSpPr txBox="1"/>
          <p:nvPr/>
        </p:nvSpPr>
        <p:spPr>
          <a:xfrm rot="16200000">
            <a:off x="107109" y="5451592"/>
            <a:ext cx="2822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The Music industry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7823DF4-3C37-0A2C-CA47-F32D6423694C}"/>
              </a:ext>
            </a:extLst>
          </p:cNvPr>
          <p:cNvSpPr txBox="1"/>
          <p:nvPr/>
        </p:nvSpPr>
        <p:spPr>
          <a:xfrm>
            <a:off x="3254971" y="4736942"/>
            <a:ext cx="4124138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Music Videos and the Star Persona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84F208E-E1E2-D8F4-3C12-C1B672E2BB2D}"/>
              </a:ext>
            </a:extLst>
          </p:cNvPr>
          <p:cNvSpPr txBox="1"/>
          <p:nvPr/>
        </p:nvSpPr>
        <p:spPr>
          <a:xfrm rot="5400000">
            <a:off x="7520345" y="4011874"/>
            <a:ext cx="2288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Crime Drama  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F317D39-59EF-7548-C7E5-A7E7E935E19F}"/>
              </a:ext>
            </a:extLst>
          </p:cNvPr>
          <p:cNvSpPr txBox="1"/>
          <p:nvPr/>
        </p:nvSpPr>
        <p:spPr>
          <a:xfrm>
            <a:off x="1721961" y="2458687"/>
            <a:ext cx="6060522" cy="646331"/>
          </a:xfrm>
          <a:prstGeom prst="rect">
            <a:avLst/>
          </a:prstGeom>
          <a:solidFill>
            <a:srgbClr val="14485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>
                <a:solidFill>
                  <a:schemeClr val="bg1"/>
                </a:solidFill>
              </a:rPr>
              <a:t>Revision &amp; mastery: Component 1 and 2</a:t>
            </a:r>
          </a:p>
          <a:p>
            <a:pPr algn="ctr"/>
            <a:endParaRPr lang="en-GB" sz="180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8A5B058-3832-DD96-7B2B-2BC2BBE62CBD}"/>
              </a:ext>
            </a:extLst>
          </p:cNvPr>
          <p:cNvSpPr txBox="1"/>
          <p:nvPr/>
        </p:nvSpPr>
        <p:spPr>
          <a:xfrm>
            <a:off x="6978006" y="16673977"/>
            <a:ext cx="12139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What is media language 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820AB93-D974-DFFE-6B31-E690C85B4F92}"/>
              </a:ext>
            </a:extLst>
          </p:cNvPr>
          <p:cNvSpPr txBox="1"/>
          <p:nvPr/>
        </p:nvSpPr>
        <p:spPr>
          <a:xfrm>
            <a:off x="4845661" y="16273258"/>
            <a:ext cx="11061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Genre conventions of films 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3A089AE9-6DE6-8F91-BFC8-6A8290C1BA1D}"/>
              </a:ext>
            </a:extLst>
          </p:cNvPr>
          <p:cNvCxnSpPr>
            <a:cxnSpLocks/>
            <a:stCxn id="87" idx="0"/>
          </p:cNvCxnSpPr>
          <p:nvPr/>
        </p:nvCxnSpPr>
        <p:spPr>
          <a:xfrm flipV="1">
            <a:off x="5398736" y="15982313"/>
            <a:ext cx="92671" cy="2909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D8309E61-61A7-CD33-E1BF-07C45AF37821}"/>
              </a:ext>
            </a:extLst>
          </p:cNvPr>
          <p:cNvCxnSpPr>
            <a:cxnSpLocks/>
          </p:cNvCxnSpPr>
          <p:nvPr/>
        </p:nvCxnSpPr>
        <p:spPr>
          <a:xfrm flipH="1" flipV="1">
            <a:off x="7271793" y="15956752"/>
            <a:ext cx="97237" cy="6702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9099124D-6AC5-BFAD-7D41-9B72D5200778}"/>
              </a:ext>
            </a:extLst>
          </p:cNvPr>
          <p:cNvSpPr txBox="1"/>
          <p:nvPr/>
        </p:nvSpPr>
        <p:spPr>
          <a:xfrm>
            <a:off x="5832930" y="14762917"/>
            <a:ext cx="1063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How sound and editing can communicate meaning.</a:t>
            </a:r>
          </a:p>
        </p:txBody>
      </p: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6159824E-5DA7-8E61-0D02-421EB77FADFA}"/>
              </a:ext>
            </a:extLst>
          </p:cNvPr>
          <p:cNvCxnSpPr>
            <a:cxnSpLocks/>
          </p:cNvCxnSpPr>
          <p:nvPr/>
        </p:nvCxnSpPr>
        <p:spPr>
          <a:xfrm flipH="1" flipV="1">
            <a:off x="4574689" y="16019903"/>
            <a:ext cx="18889" cy="2188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>
            <a:extLst>
              <a:ext uri="{FF2B5EF4-FFF2-40B4-BE49-F238E27FC236}">
                <a16:creationId xmlns:a16="http://schemas.microsoft.com/office/drawing/2014/main" id="{27110302-1708-80DC-C7C4-75D6864B6AF8}"/>
              </a:ext>
            </a:extLst>
          </p:cNvPr>
          <p:cNvSpPr txBox="1"/>
          <p:nvPr/>
        </p:nvSpPr>
        <p:spPr>
          <a:xfrm>
            <a:off x="4260607" y="14815469"/>
            <a:ext cx="857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Analysing a Bond Film</a:t>
            </a:r>
          </a:p>
        </p:txBody>
      </p: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B0841ACC-EC9D-840D-8FCF-E2630BD5D5FE}"/>
              </a:ext>
            </a:extLst>
          </p:cNvPr>
          <p:cNvCxnSpPr/>
          <p:nvPr/>
        </p:nvCxnSpPr>
        <p:spPr>
          <a:xfrm flipV="1">
            <a:off x="2676827" y="16018848"/>
            <a:ext cx="0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4B6AD282-9D2B-84DB-6980-9BC0845F7DD8}"/>
              </a:ext>
            </a:extLst>
          </p:cNvPr>
          <p:cNvSpPr txBox="1"/>
          <p:nvPr/>
        </p:nvSpPr>
        <p:spPr>
          <a:xfrm>
            <a:off x="3227241" y="14739201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Introduction to media language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5094E7E-36D4-3D9F-3B78-C3D5FA8ED4CA}"/>
              </a:ext>
            </a:extLst>
          </p:cNvPr>
          <p:cNvSpPr txBox="1"/>
          <p:nvPr/>
        </p:nvSpPr>
        <p:spPr>
          <a:xfrm>
            <a:off x="2427067" y="14929210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Types of narrative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93945C5E-3429-40AE-8954-A2171E373A1E}"/>
              </a:ext>
            </a:extLst>
          </p:cNvPr>
          <p:cNvCxnSpPr>
            <a:cxnSpLocks/>
          </p:cNvCxnSpPr>
          <p:nvPr/>
        </p:nvCxnSpPr>
        <p:spPr>
          <a:xfrm flipH="1">
            <a:off x="3660175" y="15390863"/>
            <a:ext cx="1986" cy="2947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04A7797C-0680-A6B8-7B05-8035A108BD8A}"/>
              </a:ext>
            </a:extLst>
          </p:cNvPr>
          <p:cNvCxnSpPr>
            <a:cxnSpLocks/>
          </p:cNvCxnSpPr>
          <p:nvPr/>
        </p:nvCxnSpPr>
        <p:spPr>
          <a:xfrm>
            <a:off x="2880431" y="15341678"/>
            <a:ext cx="0" cy="3152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>
            <a:extLst>
              <a:ext uri="{FF2B5EF4-FFF2-40B4-BE49-F238E27FC236}">
                <a16:creationId xmlns:a16="http://schemas.microsoft.com/office/drawing/2014/main" id="{6E64418A-BD3D-B169-1784-3E8D0DAB9BEF}"/>
              </a:ext>
            </a:extLst>
          </p:cNvPr>
          <p:cNvSpPr txBox="1"/>
          <p:nvPr/>
        </p:nvSpPr>
        <p:spPr>
          <a:xfrm>
            <a:off x="292722" y="15728815"/>
            <a:ext cx="12363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Exploring representation in video games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ED8A737-ABCD-90A1-8AD8-61E36FF27DA4}"/>
              </a:ext>
            </a:extLst>
          </p:cNvPr>
          <p:cNvSpPr txBox="1"/>
          <p:nvPr/>
        </p:nvSpPr>
        <p:spPr>
          <a:xfrm>
            <a:off x="1790943" y="14723393"/>
            <a:ext cx="911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Design a new computer game</a:t>
            </a:r>
          </a:p>
        </p:txBody>
      </p: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59AD5CFC-F5EA-9F87-54DE-3F6B3A9CCBA9}"/>
              </a:ext>
            </a:extLst>
          </p:cNvPr>
          <p:cNvCxnSpPr>
            <a:cxnSpLocks/>
          </p:cNvCxnSpPr>
          <p:nvPr/>
        </p:nvCxnSpPr>
        <p:spPr>
          <a:xfrm flipH="1">
            <a:off x="1683665" y="15160042"/>
            <a:ext cx="212523" cy="181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554A7BC5-21E7-4AB0-05CA-0A55EA2D28F4}"/>
              </a:ext>
            </a:extLst>
          </p:cNvPr>
          <p:cNvCxnSpPr>
            <a:cxnSpLocks/>
          </p:cNvCxnSpPr>
          <p:nvPr/>
        </p:nvCxnSpPr>
        <p:spPr>
          <a:xfrm flipV="1">
            <a:off x="874976" y="15256976"/>
            <a:ext cx="442357" cy="439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B6A8825-F76F-820B-F252-5C2C7F878967}"/>
              </a:ext>
            </a:extLst>
          </p:cNvPr>
          <p:cNvSpPr txBox="1"/>
          <p:nvPr/>
        </p:nvSpPr>
        <p:spPr>
          <a:xfrm>
            <a:off x="1747741" y="14108623"/>
            <a:ext cx="11084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Regulation of the gaming industry</a:t>
            </a:r>
          </a:p>
        </p:txBody>
      </p: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158201F6-E190-30F9-30A9-A8A7187A8106}"/>
              </a:ext>
            </a:extLst>
          </p:cNvPr>
          <p:cNvCxnSpPr>
            <a:cxnSpLocks/>
          </p:cNvCxnSpPr>
          <p:nvPr/>
        </p:nvCxnSpPr>
        <p:spPr>
          <a:xfrm flipH="1" flipV="1">
            <a:off x="1665085" y="14198231"/>
            <a:ext cx="269528" cy="1036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92CABCBD-EB6D-99E3-0073-8DA040B0D0C9}"/>
              </a:ext>
            </a:extLst>
          </p:cNvPr>
          <p:cNvCxnSpPr>
            <a:cxnSpLocks/>
          </p:cNvCxnSpPr>
          <p:nvPr/>
        </p:nvCxnSpPr>
        <p:spPr>
          <a:xfrm>
            <a:off x="1044389" y="13807966"/>
            <a:ext cx="346004" cy="1735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A9A5B66C-FEF8-3BF2-0AE5-C218F416D788}"/>
              </a:ext>
            </a:extLst>
          </p:cNvPr>
          <p:cNvSpPr txBox="1"/>
          <p:nvPr/>
        </p:nvSpPr>
        <p:spPr>
          <a:xfrm>
            <a:off x="2724455" y="14073766"/>
            <a:ext cx="103270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Analysis of front-page conventions 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1B868929-BF11-526F-3F7E-DA729F5C1AFF}"/>
              </a:ext>
            </a:extLst>
          </p:cNvPr>
          <p:cNvSpPr txBox="1"/>
          <p:nvPr/>
        </p:nvSpPr>
        <p:spPr>
          <a:xfrm>
            <a:off x="3792804" y="14044736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The newspaper industry  </a:t>
            </a:r>
          </a:p>
        </p:txBody>
      </p: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763B9320-7553-6572-DDA5-D192BF57C3A9}"/>
              </a:ext>
            </a:extLst>
          </p:cNvPr>
          <p:cNvCxnSpPr>
            <a:cxnSpLocks/>
          </p:cNvCxnSpPr>
          <p:nvPr/>
        </p:nvCxnSpPr>
        <p:spPr>
          <a:xfrm flipH="1" flipV="1">
            <a:off x="3240340" y="13765725"/>
            <a:ext cx="1137" cy="341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90BFAAC8-18A3-384D-F3F4-AEADF8694E9C}"/>
              </a:ext>
            </a:extLst>
          </p:cNvPr>
          <p:cNvCxnSpPr>
            <a:cxnSpLocks/>
          </p:cNvCxnSpPr>
          <p:nvPr/>
        </p:nvCxnSpPr>
        <p:spPr>
          <a:xfrm flipH="1" flipV="1">
            <a:off x="4224794" y="13727875"/>
            <a:ext cx="1137" cy="3412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TextBox 1031">
            <a:extLst>
              <a:ext uri="{FF2B5EF4-FFF2-40B4-BE49-F238E27FC236}">
                <a16:creationId xmlns:a16="http://schemas.microsoft.com/office/drawing/2014/main" id="{6435C95E-274C-E6D3-FDF9-46C57087EEA0}"/>
              </a:ext>
            </a:extLst>
          </p:cNvPr>
          <p:cNvSpPr txBox="1"/>
          <p:nvPr/>
        </p:nvSpPr>
        <p:spPr>
          <a:xfrm>
            <a:off x="1698152" y="12731297"/>
            <a:ext cx="14247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Conventions of Broadsheets and tabloid newspapers</a:t>
            </a:r>
          </a:p>
        </p:txBody>
      </p:sp>
      <p:cxnSp>
        <p:nvCxnSpPr>
          <p:cNvPr id="1034" name="Straight Arrow Connector 1033">
            <a:extLst>
              <a:ext uri="{FF2B5EF4-FFF2-40B4-BE49-F238E27FC236}">
                <a16:creationId xmlns:a16="http://schemas.microsoft.com/office/drawing/2014/main" id="{9FFF9F98-755B-ACF3-C2EB-0206DA75DD4B}"/>
              </a:ext>
            </a:extLst>
          </p:cNvPr>
          <p:cNvCxnSpPr>
            <a:cxnSpLocks/>
          </p:cNvCxnSpPr>
          <p:nvPr/>
        </p:nvCxnSpPr>
        <p:spPr>
          <a:xfrm flipH="1">
            <a:off x="4801172" y="13064530"/>
            <a:ext cx="155359" cy="3844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Arrow Connector 1038">
            <a:extLst>
              <a:ext uri="{FF2B5EF4-FFF2-40B4-BE49-F238E27FC236}">
                <a16:creationId xmlns:a16="http://schemas.microsoft.com/office/drawing/2014/main" id="{7508BC3D-76BC-F0E4-497C-20D1320E68F0}"/>
              </a:ext>
            </a:extLst>
          </p:cNvPr>
          <p:cNvCxnSpPr>
            <a:cxnSpLocks/>
          </p:cNvCxnSpPr>
          <p:nvPr/>
        </p:nvCxnSpPr>
        <p:spPr>
          <a:xfrm>
            <a:off x="6325305" y="15501951"/>
            <a:ext cx="18960" cy="161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4" name="TextBox 1043">
            <a:extLst>
              <a:ext uri="{FF2B5EF4-FFF2-40B4-BE49-F238E27FC236}">
                <a16:creationId xmlns:a16="http://schemas.microsoft.com/office/drawing/2014/main" id="{C116951C-7E84-7B4C-FA06-A09C2BF156A1}"/>
              </a:ext>
            </a:extLst>
          </p:cNvPr>
          <p:cNvSpPr txBox="1"/>
          <p:nvPr/>
        </p:nvSpPr>
        <p:spPr>
          <a:xfrm>
            <a:off x="6042326" y="14163079"/>
            <a:ext cx="262322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/>
              <a:t>Responding to a brief students will create a short film, considering, camera angles, setting, lighting and  mise-</a:t>
            </a:r>
            <a:r>
              <a:rPr lang="en-GB" sz="1050" err="1"/>
              <a:t>en</a:t>
            </a:r>
            <a:r>
              <a:rPr lang="en-GB" sz="1050"/>
              <a:t>- scene</a:t>
            </a:r>
          </a:p>
        </p:txBody>
      </p:sp>
      <p:cxnSp>
        <p:nvCxnSpPr>
          <p:cNvPr id="1045" name="Straight Arrow Connector 1044">
            <a:extLst>
              <a:ext uri="{FF2B5EF4-FFF2-40B4-BE49-F238E27FC236}">
                <a16:creationId xmlns:a16="http://schemas.microsoft.com/office/drawing/2014/main" id="{8F6267E3-0440-197D-C283-34B0DF769FFD}"/>
              </a:ext>
            </a:extLst>
          </p:cNvPr>
          <p:cNvCxnSpPr>
            <a:cxnSpLocks/>
          </p:cNvCxnSpPr>
          <p:nvPr/>
        </p:nvCxnSpPr>
        <p:spPr>
          <a:xfrm flipH="1" flipV="1">
            <a:off x="6995263" y="13844174"/>
            <a:ext cx="10188" cy="3928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TextBox 1045">
            <a:extLst>
              <a:ext uri="{FF2B5EF4-FFF2-40B4-BE49-F238E27FC236}">
                <a16:creationId xmlns:a16="http://schemas.microsoft.com/office/drawing/2014/main" id="{4F5EEC42-9F46-E94A-4CFB-82834BC2DA43}"/>
              </a:ext>
            </a:extLst>
          </p:cNvPr>
          <p:cNvSpPr txBox="1"/>
          <p:nvPr/>
        </p:nvSpPr>
        <p:spPr>
          <a:xfrm>
            <a:off x="5427421" y="12701928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Film marketing </a:t>
            </a:r>
          </a:p>
        </p:txBody>
      </p:sp>
      <p:sp>
        <p:nvSpPr>
          <p:cNvPr id="1047" name="TextBox 1046">
            <a:extLst>
              <a:ext uri="{FF2B5EF4-FFF2-40B4-BE49-F238E27FC236}">
                <a16:creationId xmlns:a16="http://schemas.microsoft.com/office/drawing/2014/main" id="{283578F5-C153-8589-A025-1ACFD09B0008}"/>
              </a:ext>
            </a:extLst>
          </p:cNvPr>
          <p:cNvSpPr txBox="1"/>
          <p:nvPr/>
        </p:nvSpPr>
        <p:spPr>
          <a:xfrm>
            <a:off x="6176503" y="12711785"/>
            <a:ext cx="15887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Create a pitch and write a statement of aims. </a:t>
            </a:r>
          </a:p>
        </p:txBody>
      </p:sp>
      <p:cxnSp>
        <p:nvCxnSpPr>
          <p:cNvPr id="1049" name="Straight Arrow Connector 1048">
            <a:extLst>
              <a:ext uri="{FF2B5EF4-FFF2-40B4-BE49-F238E27FC236}">
                <a16:creationId xmlns:a16="http://schemas.microsoft.com/office/drawing/2014/main" id="{92A1D196-A8A0-0FCD-3867-96B12F2D1873}"/>
              </a:ext>
            </a:extLst>
          </p:cNvPr>
          <p:cNvCxnSpPr>
            <a:cxnSpLocks/>
          </p:cNvCxnSpPr>
          <p:nvPr/>
        </p:nvCxnSpPr>
        <p:spPr>
          <a:xfrm>
            <a:off x="5783615" y="13136692"/>
            <a:ext cx="197314" cy="3122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DD4DC238-316E-2BD4-5281-24F3E250228E}"/>
              </a:ext>
            </a:extLst>
          </p:cNvPr>
          <p:cNvCxnSpPr>
            <a:cxnSpLocks/>
            <a:stCxn id="1047" idx="2"/>
          </p:cNvCxnSpPr>
          <p:nvPr/>
        </p:nvCxnSpPr>
        <p:spPr>
          <a:xfrm>
            <a:off x="6970884" y="13142672"/>
            <a:ext cx="398299" cy="348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>
            <a:extLst>
              <a:ext uri="{FF2B5EF4-FFF2-40B4-BE49-F238E27FC236}">
                <a16:creationId xmlns:a16="http://schemas.microsoft.com/office/drawing/2014/main" id="{7741DAE1-E872-C7D2-0F2A-D8C1376CBA0B}"/>
              </a:ext>
            </a:extLst>
          </p:cNvPr>
          <p:cNvSpPr txBox="1"/>
          <p:nvPr/>
        </p:nvSpPr>
        <p:spPr>
          <a:xfrm>
            <a:off x="8700038" y="11015530"/>
            <a:ext cx="8901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Codes and conventions of magazine covers</a:t>
            </a:r>
          </a:p>
        </p:txBody>
      </p: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5BBBCF42-86F6-2DAD-4CE0-2622AE837A1D}"/>
              </a:ext>
            </a:extLst>
          </p:cNvPr>
          <p:cNvCxnSpPr/>
          <p:nvPr/>
        </p:nvCxnSpPr>
        <p:spPr>
          <a:xfrm flipH="1">
            <a:off x="8665087" y="11817504"/>
            <a:ext cx="402394" cy="2804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EB664419-B9CD-C713-71AF-B9A8734D5408}"/>
              </a:ext>
            </a:extLst>
          </p:cNvPr>
          <p:cNvSpPr txBox="1"/>
          <p:nvPr/>
        </p:nvSpPr>
        <p:spPr>
          <a:xfrm>
            <a:off x="6947334" y="11970384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Comparison Essay structure</a:t>
            </a:r>
          </a:p>
        </p:txBody>
      </p: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FE4E406F-4006-0761-B9E3-9CA1B648C590}"/>
              </a:ext>
            </a:extLst>
          </p:cNvPr>
          <p:cNvCxnSpPr>
            <a:cxnSpLocks/>
          </p:cNvCxnSpPr>
          <p:nvPr/>
        </p:nvCxnSpPr>
        <p:spPr>
          <a:xfrm flipV="1">
            <a:off x="7562998" y="11665919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>
            <a:extLst>
              <a:ext uri="{FF2B5EF4-FFF2-40B4-BE49-F238E27FC236}">
                <a16:creationId xmlns:a16="http://schemas.microsoft.com/office/drawing/2014/main" id="{6612B559-EB04-A300-5BBD-0C4767F36E6A}"/>
              </a:ext>
            </a:extLst>
          </p:cNvPr>
          <p:cNvSpPr txBox="1"/>
          <p:nvPr/>
        </p:nvSpPr>
        <p:spPr>
          <a:xfrm>
            <a:off x="5968288" y="11984260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Introduction to set products </a:t>
            </a:r>
          </a:p>
        </p:txBody>
      </p: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DE52534-907B-EAF7-9810-FA5AACD6520A}"/>
              </a:ext>
            </a:extLst>
          </p:cNvPr>
          <p:cNvCxnSpPr>
            <a:cxnSpLocks/>
          </p:cNvCxnSpPr>
          <p:nvPr/>
        </p:nvCxnSpPr>
        <p:spPr>
          <a:xfrm flipV="1">
            <a:off x="6678867" y="11635864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0FD6A226-76D7-18D1-9DFD-2967F388CF11}"/>
              </a:ext>
            </a:extLst>
          </p:cNvPr>
          <p:cNvSpPr txBox="1"/>
          <p:nvPr/>
        </p:nvSpPr>
        <p:spPr>
          <a:xfrm>
            <a:off x="3660175" y="9774238"/>
            <a:ext cx="17320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Exam techniques, tips and hints. </a:t>
            </a:r>
          </a:p>
        </p:txBody>
      </p: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288830DB-B90A-29FC-49E1-6DBD6312A662}"/>
              </a:ext>
            </a:extLst>
          </p:cNvPr>
          <p:cNvCxnSpPr/>
          <p:nvPr/>
        </p:nvCxnSpPr>
        <p:spPr>
          <a:xfrm>
            <a:off x="7625497" y="11066542"/>
            <a:ext cx="0" cy="317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Arrow Connector 191">
            <a:extLst>
              <a:ext uri="{FF2B5EF4-FFF2-40B4-BE49-F238E27FC236}">
                <a16:creationId xmlns:a16="http://schemas.microsoft.com/office/drawing/2014/main" id="{63750CA7-7AFB-AD9B-953E-AF7CBCA5F8A3}"/>
              </a:ext>
            </a:extLst>
          </p:cNvPr>
          <p:cNvCxnSpPr>
            <a:cxnSpLocks/>
          </p:cNvCxnSpPr>
          <p:nvPr/>
        </p:nvCxnSpPr>
        <p:spPr>
          <a:xfrm>
            <a:off x="5009054" y="11041183"/>
            <a:ext cx="2684" cy="317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C65A41F3-4DC5-6EBD-E12F-3E382BCBF9DB}"/>
              </a:ext>
            </a:extLst>
          </p:cNvPr>
          <p:cNvSpPr txBox="1"/>
          <p:nvPr/>
        </p:nvSpPr>
        <p:spPr>
          <a:xfrm>
            <a:off x="4344261" y="11971199"/>
            <a:ext cx="148631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Theoretical perspectives on representation</a:t>
            </a:r>
          </a:p>
        </p:txBody>
      </p: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D2CD7C3D-E8A6-1E38-2EEE-4E1B82752D4B}"/>
              </a:ext>
            </a:extLst>
          </p:cNvPr>
          <p:cNvCxnSpPr>
            <a:cxnSpLocks/>
          </p:cNvCxnSpPr>
          <p:nvPr/>
        </p:nvCxnSpPr>
        <p:spPr>
          <a:xfrm flipV="1">
            <a:off x="5013331" y="11650850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>
            <a:extLst>
              <a:ext uri="{FF2B5EF4-FFF2-40B4-BE49-F238E27FC236}">
                <a16:creationId xmlns:a16="http://schemas.microsoft.com/office/drawing/2014/main" id="{1E705B9A-067C-3745-1E94-CCB3FD3D16C3}"/>
              </a:ext>
            </a:extLst>
          </p:cNvPr>
          <p:cNvSpPr txBox="1"/>
          <p:nvPr/>
        </p:nvSpPr>
        <p:spPr>
          <a:xfrm>
            <a:off x="2970895" y="11996355"/>
            <a:ext cx="9111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Dress Codes</a:t>
            </a:r>
          </a:p>
        </p:txBody>
      </p:sp>
      <p:cxnSp>
        <p:nvCxnSpPr>
          <p:cNvPr id="201" name="Straight Arrow Connector 200">
            <a:extLst>
              <a:ext uri="{FF2B5EF4-FFF2-40B4-BE49-F238E27FC236}">
                <a16:creationId xmlns:a16="http://schemas.microsoft.com/office/drawing/2014/main" id="{D73E275D-AA29-1E7A-33CF-83724F3926E0}"/>
              </a:ext>
            </a:extLst>
          </p:cNvPr>
          <p:cNvCxnSpPr>
            <a:cxnSpLocks/>
          </p:cNvCxnSpPr>
          <p:nvPr/>
        </p:nvCxnSpPr>
        <p:spPr>
          <a:xfrm flipV="1">
            <a:off x="3302833" y="11649995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84D9D4F0-DFBB-9F94-CD45-26C2D19A92C4}"/>
              </a:ext>
            </a:extLst>
          </p:cNvPr>
          <p:cNvSpPr txBox="1"/>
          <p:nvPr/>
        </p:nvSpPr>
        <p:spPr>
          <a:xfrm>
            <a:off x="261580" y="11791574"/>
            <a:ext cx="14285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The film industry </a:t>
            </a:r>
          </a:p>
        </p:txBody>
      </p:sp>
      <p:cxnSp>
        <p:nvCxnSpPr>
          <p:cNvPr id="205" name="Straight Arrow Connector 204">
            <a:extLst>
              <a:ext uri="{FF2B5EF4-FFF2-40B4-BE49-F238E27FC236}">
                <a16:creationId xmlns:a16="http://schemas.microsoft.com/office/drawing/2014/main" id="{1CE15A8E-E084-869B-5AC4-4710E7D24AD2}"/>
              </a:ext>
            </a:extLst>
          </p:cNvPr>
          <p:cNvCxnSpPr>
            <a:cxnSpLocks/>
          </p:cNvCxnSpPr>
          <p:nvPr/>
        </p:nvCxnSpPr>
        <p:spPr>
          <a:xfrm flipV="1">
            <a:off x="1461615" y="11502975"/>
            <a:ext cx="434439" cy="379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A9A86533-8C96-8A78-CF77-884E6EFCBB35}"/>
              </a:ext>
            </a:extLst>
          </p:cNvPr>
          <p:cNvCxnSpPr/>
          <p:nvPr/>
        </p:nvCxnSpPr>
        <p:spPr>
          <a:xfrm flipH="1">
            <a:off x="1823525" y="11014039"/>
            <a:ext cx="458298" cy="2693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Arrow Connector 215">
            <a:extLst>
              <a:ext uri="{FF2B5EF4-FFF2-40B4-BE49-F238E27FC236}">
                <a16:creationId xmlns:a16="http://schemas.microsoft.com/office/drawing/2014/main" id="{ADDB4332-9CAC-260F-8FC0-8A3709D2F5DE}"/>
              </a:ext>
            </a:extLst>
          </p:cNvPr>
          <p:cNvCxnSpPr>
            <a:cxnSpLocks/>
          </p:cNvCxnSpPr>
          <p:nvPr/>
        </p:nvCxnSpPr>
        <p:spPr>
          <a:xfrm flipV="1">
            <a:off x="4338456" y="9467203"/>
            <a:ext cx="0" cy="321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6956872A-A3C2-4B37-C514-4024A407834E}"/>
              </a:ext>
            </a:extLst>
          </p:cNvPr>
          <p:cNvCxnSpPr>
            <a:cxnSpLocks/>
          </p:cNvCxnSpPr>
          <p:nvPr/>
        </p:nvCxnSpPr>
        <p:spPr>
          <a:xfrm>
            <a:off x="5585520" y="8841708"/>
            <a:ext cx="0" cy="318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C118AD9B-F01A-B0D8-75A5-50E9388148AE}"/>
              </a:ext>
            </a:extLst>
          </p:cNvPr>
          <p:cNvSpPr txBox="1"/>
          <p:nvPr/>
        </p:nvSpPr>
        <p:spPr>
          <a:xfrm>
            <a:off x="3746621" y="8415668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Revision of set products</a:t>
            </a:r>
          </a:p>
        </p:txBody>
      </p:sp>
      <p:cxnSp>
        <p:nvCxnSpPr>
          <p:cNvPr id="238" name="Straight Arrow Connector 237">
            <a:extLst>
              <a:ext uri="{FF2B5EF4-FFF2-40B4-BE49-F238E27FC236}">
                <a16:creationId xmlns:a16="http://schemas.microsoft.com/office/drawing/2014/main" id="{F6B8AA19-11B3-05B8-425E-54285CBE465F}"/>
              </a:ext>
            </a:extLst>
          </p:cNvPr>
          <p:cNvCxnSpPr>
            <a:cxnSpLocks/>
          </p:cNvCxnSpPr>
          <p:nvPr/>
        </p:nvCxnSpPr>
        <p:spPr>
          <a:xfrm>
            <a:off x="4458784" y="8857834"/>
            <a:ext cx="0" cy="3027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45A5E6D0-63A4-B715-E93F-1183A9A8A413}"/>
              </a:ext>
            </a:extLst>
          </p:cNvPr>
          <p:cNvCxnSpPr>
            <a:cxnSpLocks/>
          </p:cNvCxnSpPr>
          <p:nvPr/>
        </p:nvCxnSpPr>
        <p:spPr>
          <a:xfrm>
            <a:off x="874976" y="10476294"/>
            <a:ext cx="458844" cy="649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" name="TextBox 245">
            <a:extLst>
              <a:ext uri="{FF2B5EF4-FFF2-40B4-BE49-F238E27FC236}">
                <a16:creationId xmlns:a16="http://schemas.microsoft.com/office/drawing/2014/main" id="{84D8A19E-C6A8-122A-FA82-FEFBBC162DD1}"/>
              </a:ext>
            </a:extLst>
          </p:cNvPr>
          <p:cNvSpPr txBox="1"/>
          <p:nvPr/>
        </p:nvSpPr>
        <p:spPr>
          <a:xfrm>
            <a:off x="85350" y="9634137"/>
            <a:ext cx="11893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Marketing of A Bond Movie</a:t>
            </a:r>
          </a:p>
        </p:txBody>
      </p: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F17A544C-E52E-E015-7E3E-FF572D38EEBB}"/>
              </a:ext>
            </a:extLst>
          </p:cNvPr>
          <p:cNvCxnSpPr>
            <a:cxnSpLocks/>
          </p:cNvCxnSpPr>
          <p:nvPr/>
        </p:nvCxnSpPr>
        <p:spPr>
          <a:xfrm flipV="1">
            <a:off x="1088652" y="9599903"/>
            <a:ext cx="534957" cy="1204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Arrow Connector 250">
            <a:extLst>
              <a:ext uri="{FF2B5EF4-FFF2-40B4-BE49-F238E27FC236}">
                <a16:creationId xmlns:a16="http://schemas.microsoft.com/office/drawing/2014/main" id="{22B75CBD-13E0-27F7-FCE7-820C4AF25889}"/>
              </a:ext>
            </a:extLst>
          </p:cNvPr>
          <p:cNvCxnSpPr>
            <a:cxnSpLocks/>
          </p:cNvCxnSpPr>
          <p:nvPr/>
        </p:nvCxnSpPr>
        <p:spPr>
          <a:xfrm>
            <a:off x="2849462" y="8767426"/>
            <a:ext cx="5189" cy="299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Arrow Connector 254">
            <a:extLst>
              <a:ext uri="{FF2B5EF4-FFF2-40B4-BE49-F238E27FC236}">
                <a16:creationId xmlns:a16="http://schemas.microsoft.com/office/drawing/2014/main" id="{AD18D3D3-F860-E8A9-EC75-63193BAD44A7}"/>
              </a:ext>
            </a:extLst>
          </p:cNvPr>
          <p:cNvCxnSpPr>
            <a:cxnSpLocks/>
          </p:cNvCxnSpPr>
          <p:nvPr/>
        </p:nvCxnSpPr>
        <p:spPr>
          <a:xfrm flipV="1">
            <a:off x="2974052" y="9468191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2" name="TextBox 351">
            <a:extLst>
              <a:ext uri="{FF2B5EF4-FFF2-40B4-BE49-F238E27FC236}">
                <a16:creationId xmlns:a16="http://schemas.microsoft.com/office/drawing/2014/main" id="{D1A3766A-859A-990D-A94A-6919D233B07E}"/>
              </a:ext>
            </a:extLst>
          </p:cNvPr>
          <p:cNvSpPr txBox="1"/>
          <p:nvPr/>
        </p:nvSpPr>
        <p:spPr>
          <a:xfrm>
            <a:off x="1727460" y="9859351"/>
            <a:ext cx="118932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/>
              <a:t>Technological advances in film</a:t>
            </a:r>
          </a:p>
        </p:txBody>
      </p:sp>
      <p:cxnSp>
        <p:nvCxnSpPr>
          <p:cNvPr id="354" name="Straight Arrow Connector 353">
            <a:extLst>
              <a:ext uri="{FF2B5EF4-FFF2-40B4-BE49-F238E27FC236}">
                <a16:creationId xmlns:a16="http://schemas.microsoft.com/office/drawing/2014/main" id="{8DBF725B-7017-69D0-727A-EBF39894C7E8}"/>
              </a:ext>
            </a:extLst>
          </p:cNvPr>
          <p:cNvCxnSpPr>
            <a:stCxn id="352" idx="0"/>
          </p:cNvCxnSpPr>
          <p:nvPr/>
        </p:nvCxnSpPr>
        <p:spPr>
          <a:xfrm flipH="1" flipV="1">
            <a:off x="2322124" y="9526933"/>
            <a:ext cx="1" cy="3324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5" name="TextBox 354">
            <a:extLst>
              <a:ext uri="{FF2B5EF4-FFF2-40B4-BE49-F238E27FC236}">
                <a16:creationId xmlns:a16="http://schemas.microsoft.com/office/drawing/2014/main" id="{721CAC17-7DA0-DB0C-FE0A-F8D39D77FE86}"/>
              </a:ext>
            </a:extLst>
          </p:cNvPr>
          <p:cNvSpPr txBox="1"/>
          <p:nvPr/>
        </p:nvSpPr>
        <p:spPr>
          <a:xfrm>
            <a:off x="7349977" y="10471534"/>
            <a:ext cx="12280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Analysing semiotics of magazine covers</a:t>
            </a:r>
          </a:p>
        </p:txBody>
      </p:sp>
      <p:sp>
        <p:nvSpPr>
          <p:cNvPr id="356" name="TextBox 355">
            <a:extLst>
              <a:ext uri="{FF2B5EF4-FFF2-40B4-BE49-F238E27FC236}">
                <a16:creationId xmlns:a16="http://schemas.microsoft.com/office/drawing/2014/main" id="{18634AF3-E4E4-07F7-B3C1-49F4F9A3A04B}"/>
              </a:ext>
            </a:extLst>
          </p:cNvPr>
          <p:cNvSpPr txBox="1"/>
          <p:nvPr/>
        </p:nvSpPr>
        <p:spPr>
          <a:xfrm>
            <a:off x="5764917" y="9776710"/>
            <a:ext cx="14269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Component 1 Exam and feedback </a:t>
            </a:r>
          </a:p>
        </p:txBody>
      </p:sp>
      <p:sp>
        <p:nvSpPr>
          <p:cNvPr id="358" name="TextBox 357">
            <a:extLst>
              <a:ext uri="{FF2B5EF4-FFF2-40B4-BE49-F238E27FC236}">
                <a16:creationId xmlns:a16="http://schemas.microsoft.com/office/drawing/2014/main" id="{5722690E-0A29-3D36-EB7C-F0F825AC0795}"/>
              </a:ext>
            </a:extLst>
          </p:cNvPr>
          <p:cNvSpPr txBox="1"/>
          <p:nvPr/>
        </p:nvSpPr>
        <p:spPr>
          <a:xfrm>
            <a:off x="4933214" y="8379251"/>
            <a:ext cx="18347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Newspapers, Fortnite, Magazine and Adverts</a:t>
            </a:r>
          </a:p>
        </p:txBody>
      </p:sp>
      <p:cxnSp>
        <p:nvCxnSpPr>
          <p:cNvPr id="359" name="Straight Arrow Connector 358">
            <a:extLst>
              <a:ext uri="{FF2B5EF4-FFF2-40B4-BE49-F238E27FC236}">
                <a16:creationId xmlns:a16="http://schemas.microsoft.com/office/drawing/2014/main" id="{21EDD5E6-D524-115C-1ADA-1F094F58990B}"/>
              </a:ext>
            </a:extLst>
          </p:cNvPr>
          <p:cNvCxnSpPr>
            <a:cxnSpLocks/>
          </p:cNvCxnSpPr>
          <p:nvPr/>
        </p:nvCxnSpPr>
        <p:spPr>
          <a:xfrm flipV="1">
            <a:off x="6785664" y="9449775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0" name="TextBox 359">
            <a:extLst>
              <a:ext uri="{FF2B5EF4-FFF2-40B4-BE49-F238E27FC236}">
                <a16:creationId xmlns:a16="http://schemas.microsoft.com/office/drawing/2014/main" id="{A0505A37-0F2F-DE07-A9A6-94902C670F30}"/>
              </a:ext>
            </a:extLst>
          </p:cNvPr>
          <p:cNvSpPr txBox="1"/>
          <p:nvPr/>
        </p:nvSpPr>
        <p:spPr>
          <a:xfrm>
            <a:off x="6904988" y="8470801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Soap opera genre</a:t>
            </a:r>
          </a:p>
        </p:txBody>
      </p:sp>
      <p:cxnSp>
        <p:nvCxnSpPr>
          <p:cNvPr id="362" name="Straight Arrow Connector 361">
            <a:extLst>
              <a:ext uri="{FF2B5EF4-FFF2-40B4-BE49-F238E27FC236}">
                <a16:creationId xmlns:a16="http://schemas.microsoft.com/office/drawing/2014/main" id="{B9706937-10A9-42D1-A040-1AE6FD681A5D}"/>
              </a:ext>
            </a:extLst>
          </p:cNvPr>
          <p:cNvCxnSpPr>
            <a:cxnSpLocks/>
          </p:cNvCxnSpPr>
          <p:nvPr/>
        </p:nvCxnSpPr>
        <p:spPr>
          <a:xfrm>
            <a:off x="7747776" y="8712417"/>
            <a:ext cx="444221" cy="3466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Arrow Connector 367">
            <a:extLst>
              <a:ext uri="{FF2B5EF4-FFF2-40B4-BE49-F238E27FC236}">
                <a16:creationId xmlns:a16="http://schemas.microsoft.com/office/drawing/2014/main" id="{F77E1D95-7631-8178-6DBD-1BE268B12C9C}"/>
              </a:ext>
            </a:extLst>
          </p:cNvPr>
          <p:cNvCxnSpPr>
            <a:cxnSpLocks/>
          </p:cNvCxnSpPr>
          <p:nvPr/>
        </p:nvCxnSpPr>
        <p:spPr>
          <a:xfrm flipH="1" flipV="1">
            <a:off x="8844307" y="8612540"/>
            <a:ext cx="236295" cy="2941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370">
            <a:extLst>
              <a:ext uri="{FF2B5EF4-FFF2-40B4-BE49-F238E27FC236}">
                <a16:creationId xmlns:a16="http://schemas.microsoft.com/office/drawing/2014/main" id="{102A9358-3C13-E458-C09B-D8B18A182CB7}"/>
              </a:ext>
            </a:extLst>
          </p:cNvPr>
          <p:cNvSpPr txBox="1"/>
          <p:nvPr/>
        </p:nvSpPr>
        <p:spPr>
          <a:xfrm>
            <a:off x="7295533" y="9840724"/>
            <a:ext cx="13343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Overview of the radio industry</a:t>
            </a:r>
          </a:p>
        </p:txBody>
      </p:sp>
      <p:cxnSp>
        <p:nvCxnSpPr>
          <p:cNvPr id="373" name="Straight Arrow Connector 372">
            <a:extLst>
              <a:ext uri="{FF2B5EF4-FFF2-40B4-BE49-F238E27FC236}">
                <a16:creationId xmlns:a16="http://schemas.microsoft.com/office/drawing/2014/main" id="{76947FFF-8D35-CF31-57EE-BB22E363458F}"/>
              </a:ext>
            </a:extLst>
          </p:cNvPr>
          <p:cNvCxnSpPr>
            <a:cxnSpLocks/>
          </p:cNvCxnSpPr>
          <p:nvPr/>
        </p:nvCxnSpPr>
        <p:spPr>
          <a:xfrm flipV="1">
            <a:off x="7765264" y="9359996"/>
            <a:ext cx="50885" cy="4666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4" name="TextBox 373">
            <a:extLst>
              <a:ext uri="{FF2B5EF4-FFF2-40B4-BE49-F238E27FC236}">
                <a16:creationId xmlns:a16="http://schemas.microsoft.com/office/drawing/2014/main" id="{CDED9306-0DBB-DDD9-9CCE-81E60A19E068}"/>
              </a:ext>
            </a:extLst>
          </p:cNvPr>
          <p:cNvSpPr txBox="1"/>
          <p:nvPr/>
        </p:nvSpPr>
        <p:spPr>
          <a:xfrm>
            <a:off x="8574621" y="6580313"/>
            <a:ext cx="89015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Who listens to the Archers?</a:t>
            </a:r>
          </a:p>
        </p:txBody>
      </p:sp>
      <p:cxnSp>
        <p:nvCxnSpPr>
          <p:cNvPr id="376" name="Straight Arrow Connector 375">
            <a:extLst>
              <a:ext uri="{FF2B5EF4-FFF2-40B4-BE49-F238E27FC236}">
                <a16:creationId xmlns:a16="http://schemas.microsoft.com/office/drawing/2014/main" id="{0B94C67A-D74F-3003-53B2-D81324EF7EBE}"/>
              </a:ext>
            </a:extLst>
          </p:cNvPr>
          <p:cNvCxnSpPr>
            <a:cxnSpLocks/>
            <a:stCxn id="374" idx="2"/>
          </p:cNvCxnSpPr>
          <p:nvPr/>
        </p:nvCxnSpPr>
        <p:spPr>
          <a:xfrm flipH="1">
            <a:off x="8764131" y="7180477"/>
            <a:ext cx="255565" cy="4927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" name="TextBox 377">
            <a:extLst>
              <a:ext uri="{FF2B5EF4-FFF2-40B4-BE49-F238E27FC236}">
                <a16:creationId xmlns:a16="http://schemas.microsoft.com/office/drawing/2014/main" id="{6FDBD305-CBB1-69CC-EDAC-1E87063029A7}"/>
              </a:ext>
            </a:extLst>
          </p:cNvPr>
          <p:cNvSpPr txBox="1"/>
          <p:nvPr/>
        </p:nvSpPr>
        <p:spPr>
          <a:xfrm>
            <a:off x="5944242" y="7558076"/>
            <a:ext cx="911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Students write a statement of aims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A9E97D31-ED76-3341-BE8C-56933CFABF1D}"/>
              </a:ext>
            </a:extLst>
          </p:cNvPr>
          <p:cNvSpPr txBox="1"/>
          <p:nvPr/>
        </p:nvSpPr>
        <p:spPr>
          <a:xfrm>
            <a:off x="4501180" y="7594634"/>
            <a:ext cx="1479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Research and product analysis</a:t>
            </a:r>
          </a:p>
        </p:txBody>
      </p:sp>
      <p:sp>
        <p:nvSpPr>
          <p:cNvPr id="380" name="TextBox 379">
            <a:extLst>
              <a:ext uri="{FF2B5EF4-FFF2-40B4-BE49-F238E27FC236}">
                <a16:creationId xmlns:a16="http://schemas.microsoft.com/office/drawing/2014/main" id="{4188F9FE-AAB7-5CC6-ECB0-9F4BE821078E}"/>
              </a:ext>
            </a:extLst>
          </p:cNvPr>
          <p:cNvSpPr txBox="1"/>
          <p:nvPr/>
        </p:nvSpPr>
        <p:spPr>
          <a:xfrm>
            <a:off x="3058905" y="7577034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Planning your product </a:t>
            </a:r>
          </a:p>
        </p:txBody>
      </p:sp>
      <p:cxnSp>
        <p:nvCxnSpPr>
          <p:cNvPr id="383" name="Straight Arrow Connector 382">
            <a:extLst>
              <a:ext uri="{FF2B5EF4-FFF2-40B4-BE49-F238E27FC236}">
                <a16:creationId xmlns:a16="http://schemas.microsoft.com/office/drawing/2014/main" id="{E91E94F5-A419-592E-666F-2E22492C90D9}"/>
              </a:ext>
            </a:extLst>
          </p:cNvPr>
          <p:cNvCxnSpPr>
            <a:stCxn id="378" idx="0"/>
          </p:cNvCxnSpPr>
          <p:nvPr/>
        </p:nvCxnSpPr>
        <p:spPr>
          <a:xfrm flipH="1" flipV="1">
            <a:off x="6399822" y="7239000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Arrow Connector 383">
            <a:extLst>
              <a:ext uri="{FF2B5EF4-FFF2-40B4-BE49-F238E27FC236}">
                <a16:creationId xmlns:a16="http://schemas.microsoft.com/office/drawing/2014/main" id="{E6D7B7E0-065E-6EA3-75F0-D919877D8AC2}"/>
              </a:ext>
            </a:extLst>
          </p:cNvPr>
          <p:cNvCxnSpPr/>
          <p:nvPr/>
        </p:nvCxnSpPr>
        <p:spPr>
          <a:xfrm flipH="1" flipV="1">
            <a:off x="5444314" y="7263049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Arrow Connector 385">
            <a:extLst>
              <a:ext uri="{FF2B5EF4-FFF2-40B4-BE49-F238E27FC236}">
                <a16:creationId xmlns:a16="http://schemas.microsoft.com/office/drawing/2014/main" id="{97DDCF7E-F8C1-FBA1-BE7C-CFDB06F784C3}"/>
              </a:ext>
            </a:extLst>
          </p:cNvPr>
          <p:cNvCxnSpPr/>
          <p:nvPr/>
        </p:nvCxnSpPr>
        <p:spPr>
          <a:xfrm flipH="1" flipV="1">
            <a:off x="3782997" y="7269648"/>
            <a:ext cx="1" cy="319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8" name="TextBox 387">
            <a:extLst>
              <a:ext uri="{FF2B5EF4-FFF2-40B4-BE49-F238E27FC236}">
                <a16:creationId xmlns:a16="http://schemas.microsoft.com/office/drawing/2014/main" id="{6C8D3236-5529-E7D0-F60E-F5CB19A926DB}"/>
              </a:ext>
            </a:extLst>
          </p:cNvPr>
          <p:cNvSpPr txBox="1"/>
          <p:nvPr/>
        </p:nvSpPr>
        <p:spPr>
          <a:xfrm>
            <a:off x="6555685" y="6202729"/>
            <a:ext cx="13856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Introduction to the assessment brief</a:t>
            </a:r>
          </a:p>
        </p:txBody>
      </p:sp>
      <p:cxnSp>
        <p:nvCxnSpPr>
          <p:cNvPr id="390" name="Straight Arrow Connector 389">
            <a:extLst>
              <a:ext uri="{FF2B5EF4-FFF2-40B4-BE49-F238E27FC236}">
                <a16:creationId xmlns:a16="http://schemas.microsoft.com/office/drawing/2014/main" id="{4FC500EA-FA4D-FAC4-CA0E-880B2AC6DBD9}"/>
              </a:ext>
            </a:extLst>
          </p:cNvPr>
          <p:cNvCxnSpPr>
            <a:cxnSpLocks/>
          </p:cNvCxnSpPr>
          <p:nvPr/>
        </p:nvCxnSpPr>
        <p:spPr>
          <a:xfrm>
            <a:off x="5508687" y="6595983"/>
            <a:ext cx="0" cy="274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TextBox 396">
            <a:extLst>
              <a:ext uri="{FF2B5EF4-FFF2-40B4-BE49-F238E27FC236}">
                <a16:creationId xmlns:a16="http://schemas.microsoft.com/office/drawing/2014/main" id="{262242FE-A50B-C0D6-00E6-094CD54EC9EB}"/>
              </a:ext>
            </a:extLst>
          </p:cNvPr>
          <p:cNvSpPr txBox="1"/>
          <p:nvPr/>
        </p:nvSpPr>
        <p:spPr>
          <a:xfrm>
            <a:off x="112031" y="6155069"/>
            <a:ext cx="91116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Regulation of the Industry</a:t>
            </a:r>
          </a:p>
        </p:txBody>
      </p:sp>
      <p:cxnSp>
        <p:nvCxnSpPr>
          <p:cNvPr id="401" name="Straight Arrow Connector 400">
            <a:extLst>
              <a:ext uri="{FF2B5EF4-FFF2-40B4-BE49-F238E27FC236}">
                <a16:creationId xmlns:a16="http://schemas.microsoft.com/office/drawing/2014/main" id="{1EFE63F2-8304-2CBC-7269-30A1F2F63B5D}"/>
              </a:ext>
            </a:extLst>
          </p:cNvPr>
          <p:cNvCxnSpPr/>
          <p:nvPr/>
        </p:nvCxnSpPr>
        <p:spPr>
          <a:xfrm>
            <a:off x="1035577" y="5272875"/>
            <a:ext cx="367519" cy="1941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5" name="TextBox 404">
            <a:extLst>
              <a:ext uri="{FF2B5EF4-FFF2-40B4-BE49-F238E27FC236}">
                <a16:creationId xmlns:a16="http://schemas.microsoft.com/office/drawing/2014/main" id="{987356FF-2587-77D3-8D8F-17CE283452A0}"/>
              </a:ext>
            </a:extLst>
          </p:cNvPr>
          <p:cNvSpPr txBox="1"/>
          <p:nvPr/>
        </p:nvSpPr>
        <p:spPr>
          <a:xfrm>
            <a:off x="1774638" y="5832636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Active audiences</a:t>
            </a:r>
          </a:p>
        </p:txBody>
      </p:sp>
      <p:cxnSp>
        <p:nvCxnSpPr>
          <p:cNvPr id="407" name="Straight Arrow Connector 406">
            <a:extLst>
              <a:ext uri="{FF2B5EF4-FFF2-40B4-BE49-F238E27FC236}">
                <a16:creationId xmlns:a16="http://schemas.microsoft.com/office/drawing/2014/main" id="{A632E7D1-BBF4-4DBC-4C3F-C78A0E2ABA4D}"/>
              </a:ext>
            </a:extLst>
          </p:cNvPr>
          <p:cNvCxnSpPr>
            <a:cxnSpLocks/>
          </p:cNvCxnSpPr>
          <p:nvPr/>
        </p:nvCxnSpPr>
        <p:spPr>
          <a:xfrm flipH="1">
            <a:off x="1656709" y="6288286"/>
            <a:ext cx="277904" cy="1296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" name="TextBox 408">
            <a:extLst>
              <a:ext uri="{FF2B5EF4-FFF2-40B4-BE49-F238E27FC236}">
                <a16:creationId xmlns:a16="http://schemas.microsoft.com/office/drawing/2014/main" id="{21287245-9020-D080-2DD8-B6B7AB758A70}"/>
              </a:ext>
            </a:extLst>
          </p:cNvPr>
          <p:cNvSpPr txBox="1"/>
          <p:nvPr/>
        </p:nvSpPr>
        <p:spPr>
          <a:xfrm>
            <a:off x="244151" y="7325970"/>
            <a:ext cx="13740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Ownerships and the main music industry</a:t>
            </a:r>
          </a:p>
        </p:txBody>
      </p:sp>
      <p:cxnSp>
        <p:nvCxnSpPr>
          <p:cNvPr id="411" name="Straight Arrow Connector 410">
            <a:extLst>
              <a:ext uri="{FF2B5EF4-FFF2-40B4-BE49-F238E27FC236}">
                <a16:creationId xmlns:a16="http://schemas.microsoft.com/office/drawing/2014/main" id="{B78F3BD2-FED1-486A-6002-5E4AA25CBB39}"/>
              </a:ext>
            </a:extLst>
          </p:cNvPr>
          <p:cNvCxnSpPr/>
          <p:nvPr/>
        </p:nvCxnSpPr>
        <p:spPr>
          <a:xfrm flipV="1">
            <a:off x="1390393" y="7030242"/>
            <a:ext cx="399533" cy="385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3" name="TextBox 412">
            <a:extLst>
              <a:ext uri="{FF2B5EF4-FFF2-40B4-BE49-F238E27FC236}">
                <a16:creationId xmlns:a16="http://schemas.microsoft.com/office/drawing/2014/main" id="{8A686B0C-DB71-7AF7-F8E0-3D74504490A3}"/>
              </a:ext>
            </a:extLst>
          </p:cNvPr>
          <p:cNvSpPr txBox="1"/>
          <p:nvPr/>
        </p:nvSpPr>
        <p:spPr>
          <a:xfrm>
            <a:off x="3811010" y="5349068"/>
            <a:ext cx="15651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Codes and conventions of music videos</a:t>
            </a:r>
          </a:p>
        </p:txBody>
      </p:sp>
      <p:cxnSp>
        <p:nvCxnSpPr>
          <p:cNvPr id="415" name="Straight Arrow Connector 414">
            <a:extLst>
              <a:ext uri="{FF2B5EF4-FFF2-40B4-BE49-F238E27FC236}">
                <a16:creationId xmlns:a16="http://schemas.microsoft.com/office/drawing/2014/main" id="{53E04015-7034-F174-C1FA-2ECE1058ABB6}"/>
              </a:ext>
            </a:extLst>
          </p:cNvPr>
          <p:cNvCxnSpPr>
            <a:cxnSpLocks/>
          </p:cNvCxnSpPr>
          <p:nvPr/>
        </p:nvCxnSpPr>
        <p:spPr>
          <a:xfrm flipV="1">
            <a:off x="4448461" y="5063550"/>
            <a:ext cx="0" cy="2855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TextBox 417">
            <a:extLst>
              <a:ext uri="{FF2B5EF4-FFF2-40B4-BE49-F238E27FC236}">
                <a16:creationId xmlns:a16="http://schemas.microsoft.com/office/drawing/2014/main" id="{9DF7A7E4-A75A-4A9F-CFF4-F4D494A78F17}"/>
              </a:ext>
            </a:extLst>
          </p:cNvPr>
          <p:cNvSpPr txBox="1"/>
          <p:nvPr/>
        </p:nvSpPr>
        <p:spPr>
          <a:xfrm>
            <a:off x="6276379" y="5453862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Exam techniques</a:t>
            </a:r>
          </a:p>
        </p:txBody>
      </p:sp>
      <p:cxnSp>
        <p:nvCxnSpPr>
          <p:cNvPr id="421" name="Straight Arrow Connector 420">
            <a:extLst>
              <a:ext uri="{FF2B5EF4-FFF2-40B4-BE49-F238E27FC236}">
                <a16:creationId xmlns:a16="http://schemas.microsoft.com/office/drawing/2014/main" id="{097D7132-EDC1-0171-AA5D-AFE35033E00D}"/>
              </a:ext>
            </a:extLst>
          </p:cNvPr>
          <p:cNvCxnSpPr>
            <a:cxnSpLocks/>
          </p:cNvCxnSpPr>
          <p:nvPr/>
        </p:nvCxnSpPr>
        <p:spPr>
          <a:xfrm flipV="1">
            <a:off x="3196547" y="5063550"/>
            <a:ext cx="0" cy="3019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3" name="TextBox 422">
            <a:extLst>
              <a:ext uri="{FF2B5EF4-FFF2-40B4-BE49-F238E27FC236}">
                <a16:creationId xmlns:a16="http://schemas.microsoft.com/office/drawing/2014/main" id="{4321F550-1098-6A9B-075C-C0F17AE156CD}"/>
              </a:ext>
            </a:extLst>
          </p:cNvPr>
          <p:cNvSpPr txBox="1"/>
          <p:nvPr/>
        </p:nvSpPr>
        <p:spPr>
          <a:xfrm>
            <a:off x="2612129" y="6122095"/>
            <a:ext cx="148803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Developing an understanding of target audience</a:t>
            </a:r>
          </a:p>
        </p:txBody>
      </p:sp>
      <p:cxnSp>
        <p:nvCxnSpPr>
          <p:cNvPr id="425" name="Straight Arrow Connector 424">
            <a:extLst>
              <a:ext uri="{FF2B5EF4-FFF2-40B4-BE49-F238E27FC236}">
                <a16:creationId xmlns:a16="http://schemas.microsoft.com/office/drawing/2014/main" id="{CBF9C496-0415-C4C5-DE09-3F805E4A0AC9}"/>
              </a:ext>
            </a:extLst>
          </p:cNvPr>
          <p:cNvCxnSpPr>
            <a:cxnSpLocks/>
          </p:cNvCxnSpPr>
          <p:nvPr/>
        </p:nvCxnSpPr>
        <p:spPr>
          <a:xfrm>
            <a:off x="3376678" y="6673590"/>
            <a:ext cx="7595" cy="295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Arrow Connector 431">
            <a:extLst>
              <a:ext uri="{FF2B5EF4-FFF2-40B4-BE49-F238E27FC236}">
                <a16:creationId xmlns:a16="http://schemas.microsoft.com/office/drawing/2014/main" id="{76093889-7A72-12CB-3CF2-085BDCEB71CD}"/>
              </a:ext>
            </a:extLst>
          </p:cNvPr>
          <p:cNvCxnSpPr>
            <a:cxnSpLocks/>
          </p:cNvCxnSpPr>
          <p:nvPr/>
        </p:nvCxnSpPr>
        <p:spPr>
          <a:xfrm flipH="1">
            <a:off x="3584365" y="4483488"/>
            <a:ext cx="1" cy="3040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4" name="TextBox 433">
            <a:extLst>
              <a:ext uri="{FF2B5EF4-FFF2-40B4-BE49-F238E27FC236}">
                <a16:creationId xmlns:a16="http://schemas.microsoft.com/office/drawing/2014/main" id="{E6AFEA21-27C2-B672-24F8-95A99B9115C1}"/>
              </a:ext>
            </a:extLst>
          </p:cNvPr>
          <p:cNvSpPr txBox="1"/>
          <p:nvPr/>
        </p:nvSpPr>
        <p:spPr>
          <a:xfrm>
            <a:off x="8858194" y="2080239"/>
            <a:ext cx="7776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How has crime drama changed over time?</a:t>
            </a:r>
          </a:p>
        </p:txBody>
      </p:sp>
      <p:cxnSp>
        <p:nvCxnSpPr>
          <p:cNvPr id="437" name="Straight Arrow Connector 436">
            <a:extLst>
              <a:ext uri="{FF2B5EF4-FFF2-40B4-BE49-F238E27FC236}">
                <a16:creationId xmlns:a16="http://schemas.microsoft.com/office/drawing/2014/main" id="{BC3C92B5-2B9A-420F-3E46-3D9ADB7B0A2E}"/>
              </a:ext>
            </a:extLst>
          </p:cNvPr>
          <p:cNvCxnSpPr>
            <a:cxnSpLocks/>
          </p:cNvCxnSpPr>
          <p:nvPr/>
        </p:nvCxnSpPr>
        <p:spPr>
          <a:xfrm>
            <a:off x="6441140" y="4575237"/>
            <a:ext cx="0" cy="2412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>
            <a:extLst>
              <a:ext uri="{FF2B5EF4-FFF2-40B4-BE49-F238E27FC236}">
                <a16:creationId xmlns:a16="http://schemas.microsoft.com/office/drawing/2014/main" id="{37FAB785-FC3C-79A0-F826-4FE6BB7A527F}"/>
              </a:ext>
            </a:extLst>
          </p:cNvPr>
          <p:cNvCxnSpPr>
            <a:cxnSpLocks/>
          </p:cNvCxnSpPr>
          <p:nvPr/>
        </p:nvCxnSpPr>
        <p:spPr>
          <a:xfrm flipH="1" flipV="1">
            <a:off x="6996872" y="5063550"/>
            <a:ext cx="1777" cy="3307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>
            <a:extLst>
              <a:ext uri="{FF2B5EF4-FFF2-40B4-BE49-F238E27FC236}">
                <a16:creationId xmlns:a16="http://schemas.microsoft.com/office/drawing/2014/main" id="{6E26201D-D876-42FD-8AF3-2AB3EF5B390F}"/>
              </a:ext>
            </a:extLst>
          </p:cNvPr>
          <p:cNvCxnSpPr/>
          <p:nvPr/>
        </p:nvCxnSpPr>
        <p:spPr>
          <a:xfrm>
            <a:off x="8063554" y="3836684"/>
            <a:ext cx="4185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TextBox 451">
            <a:extLst>
              <a:ext uri="{FF2B5EF4-FFF2-40B4-BE49-F238E27FC236}">
                <a16:creationId xmlns:a16="http://schemas.microsoft.com/office/drawing/2014/main" id="{7AB39007-8D0B-32D2-D6BC-8B5EEE18DB95}"/>
              </a:ext>
            </a:extLst>
          </p:cNvPr>
          <p:cNvSpPr txBox="1"/>
          <p:nvPr/>
        </p:nvSpPr>
        <p:spPr>
          <a:xfrm>
            <a:off x="8602999" y="5015661"/>
            <a:ext cx="9594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What is Crime drama and why is it so popular?</a:t>
            </a:r>
          </a:p>
        </p:txBody>
      </p:sp>
      <p:cxnSp>
        <p:nvCxnSpPr>
          <p:cNvPr id="454" name="Straight Arrow Connector 453">
            <a:extLst>
              <a:ext uri="{FF2B5EF4-FFF2-40B4-BE49-F238E27FC236}">
                <a16:creationId xmlns:a16="http://schemas.microsoft.com/office/drawing/2014/main" id="{228677D3-2C8A-2C9A-711D-B7E4DC437BFD}"/>
              </a:ext>
            </a:extLst>
          </p:cNvPr>
          <p:cNvCxnSpPr>
            <a:cxnSpLocks/>
          </p:cNvCxnSpPr>
          <p:nvPr/>
        </p:nvCxnSpPr>
        <p:spPr>
          <a:xfrm flipH="1" flipV="1">
            <a:off x="8315637" y="4623094"/>
            <a:ext cx="506247" cy="380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TextBox 458">
            <a:extLst>
              <a:ext uri="{FF2B5EF4-FFF2-40B4-BE49-F238E27FC236}">
                <a16:creationId xmlns:a16="http://schemas.microsoft.com/office/drawing/2014/main" id="{AF768231-20C8-7E2D-C536-7BA2A4685E6B}"/>
              </a:ext>
            </a:extLst>
          </p:cNvPr>
          <p:cNvSpPr txBox="1"/>
          <p:nvPr/>
        </p:nvSpPr>
        <p:spPr>
          <a:xfrm>
            <a:off x="7762516" y="1928341"/>
            <a:ext cx="1199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Mock exam Component 2</a:t>
            </a:r>
          </a:p>
        </p:txBody>
      </p:sp>
      <p:cxnSp>
        <p:nvCxnSpPr>
          <p:cNvPr id="463" name="Straight Arrow Connector 462">
            <a:extLst>
              <a:ext uri="{FF2B5EF4-FFF2-40B4-BE49-F238E27FC236}">
                <a16:creationId xmlns:a16="http://schemas.microsoft.com/office/drawing/2014/main" id="{3C7D0C61-13DA-1FEF-99D0-DB0BE046817D}"/>
              </a:ext>
            </a:extLst>
          </p:cNvPr>
          <p:cNvCxnSpPr/>
          <p:nvPr/>
        </p:nvCxnSpPr>
        <p:spPr>
          <a:xfrm flipH="1">
            <a:off x="8205414" y="2554692"/>
            <a:ext cx="355046" cy="301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4" name="TextBox 463">
            <a:extLst>
              <a:ext uri="{FF2B5EF4-FFF2-40B4-BE49-F238E27FC236}">
                <a16:creationId xmlns:a16="http://schemas.microsoft.com/office/drawing/2014/main" id="{64D05F38-515C-7E36-2F38-9915E20D9EF6}"/>
              </a:ext>
            </a:extLst>
          </p:cNvPr>
          <p:cNvSpPr txBox="1"/>
          <p:nvPr/>
        </p:nvSpPr>
        <p:spPr>
          <a:xfrm>
            <a:off x="5673895" y="1706284"/>
            <a:ext cx="22390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 Component 1 Section A: Exploring Media Language and representation</a:t>
            </a:r>
          </a:p>
        </p:txBody>
      </p:sp>
      <p:sp>
        <p:nvSpPr>
          <p:cNvPr id="465" name="TextBox 464">
            <a:extLst>
              <a:ext uri="{FF2B5EF4-FFF2-40B4-BE49-F238E27FC236}">
                <a16:creationId xmlns:a16="http://schemas.microsoft.com/office/drawing/2014/main" id="{4460C9EA-3226-8703-5FAF-32341B4F1E84}"/>
              </a:ext>
            </a:extLst>
          </p:cNvPr>
          <p:cNvSpPr txBox="1"/>
          <p:nvPr/>
        </p:nvSpPr>
        <p:spPr>
          <a:xfrm>
            <a:off x="3171243" y="1779124"/>
            <a:ext cx="2735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Component 1 Section B: Exploring Media Industries and Audiences </a:t>
            </a:r>
          </a:p>
        </p:txBody>
      </p:sp>
      <p:sp>
        <p:nvSpPr>
          <p:cNvPr id="466" name="TextBox 465">
            <a:extLst>
              <a:ext uri="{FF2B5EF4-FFF2-40B4-BE49-F238E27FC236}">
                <a16:creationId xmlns:a16="http://schemas.microsoft.com/office/drawing/2014/main" id="{953975AA-48CC-1764-3A85-96456C629531}"/>
              </a:ext>
            </a:extLst>
          </p:cNvPr>
          <p:cNvSpPr txBox="1"/>
          <p:nvPr/>
        </p:nvSpPr>
        <p:spPr>
          <a:xfrm>
            <a:off x="1838442" y="1774827"/>
            <a:ext cx="11058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Exam technique and structures</a:t>
            </a:r>
          </a:p>
        </p:txBody>
      </p:sp>
      <p:cxnSp>
        <p:nvCxnSpPr>
          <p:cNvPr id="468" name="Straight Arrow Connector 467">
            <a:extLst>
              <a:ext uri="{FF2B5EF4-FFF2-40B4-BE49-F238E27FC236}">
                <a16:creationId xmlns:a16="http://schemas.microsoft.com/office/drawing/2014/main" id="{ADDABAE5-56F6-1DFD-39A1-6E2BBBD63F24}"/>
              </a:ext>
            </a:extLst>
          </p:cNvPr>
          <p:cNvCxnSpPr>
            <a:cxnSpLocks/>
          </p:cNvCxnSpPr>
          <p:nvPr/>
        </p:nvCxnSpPr>
        <p:spPr>
          <a:xfrm>
            <a:off x="2564872" y="2186444"/>
            <a:ext cx="0" cy="3469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2" name="Straight Arrow Connector 471">
            <a:extLst>
              <a:ext uri="{FF2B5EF4-FFF2-40B4-BE49-F238E27FC236}">
                <a16:creationId xmlns:a16="http://schemas.microsoft.com/office/drawing/2014/main" id="{B129B2DD-FE96-8A33-AD77-D8F620A4E16B}"/>
              </a:ext>
            </a:extLst>
          </p:cNvPr>
          <p:cNvCxnSpPr>
            <a:cxnSpLocks/>
          </p:cNvCxnSpPr>
          <p:nvPr/>
        </p:nvCxnSpPr>
        <p:spPr>
          <a:xfrm>
            <a:off x="4731693" y="2186444"/>
            <a:ext cx="177099" cy="3553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Arrow Connector 476">
            <a:extLst>
              <a:ext uri="{FF2B5EF4-FFF2-40B4-BE49-F238E27FC236}">
                <a16:creationId xmlns:a16="http://schemas.microsoft.com/office/drawing/2014/main" id="{FB2D3F02-647E-5BB9-0A14-9677C3DCF07D}"/>
              </a:ext>
            </a:extLst>
          </p:cNvPr>
          <p:cNvCxnSpPr>
            <a:cxnSpLocks/>
          </p:cNvCxnSpPr>
          <p:nvPr/>
        </p:nvCxnSpPr>
        <p:spPr>
          <a:xfrm flipH="1">
            <a:off x="6764227" y="2107942"/>
            <a:ext cx="198170" cy="383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9" name="TextBox 478">
            <a:extLst>
              <a:ext uri="{FF2B5EF4-FFF2-40B4-BE49-F238E27FC236}">
                <a16:creationId xmlns:a16="http://schemas.microsoft.com/office/drawing/2014/main" id="{D3B827DF-7A53-864D-3401-0467A6953F6D}"/>
              </a:ext>
            </a:extLst>
          </p:cNvPr>
          <p:cNvSpPr txBox="1"/>
          <p:nvPr/>
        </p:nvSpPr>
        <p:spPr>
          <a:xfrm>
            <a:off x="5241054" y="3071981"/>
            <a:ext cx="173167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Component 2: Understanding Media Forms </a:t>
            </a:r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9DC9D6CA-B751-6976-A164-9F8703EB9D61}"/>
              </a:ext>
            </a:extLst>
          </p:cNvPr>
          <p:cNvSpPr txBox="1"/>
          <p:nvPr/>
        </p:nvSpPr>
        <p:spPr>
          <a:xfrm>
            <a:off x="1924813" y="3201356"/>
            <a:ext cx="9111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Timed exam Preparation </a:t>
            </a:r>
          </a:p>
        </p:txBody>
      </p:sp>
      <p:cxnSp>
        <p:nvCxnSpPr>
          <p:cNvPr id="488" name="Straight Arrow Connector 487">
            <a:extLst>
              <a:ext uri="{FF2B5EF4-FFF2-40B4-BE49-F238E27FC236}">
                <a16:creationId xmlns:a16="http://schemas.microsoft.com/office/drawing/2014/main" id="{3AF50C03-1DD9-1AA0-1B5E-D2AC8D5DA38C}"/>
              </a:ext>
            </a:extLst>
          </p:cNvPr>
          <p:cNvCxnSpPr/>
          <p:nvPr/>
        </p:nvCxnSpPr>
        <p:spPr>
          <a:xfrm flipV="1">
            <a:off x="6042326" y="2794670"/>
            <a:ext cx="0" cy="29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5" name="Straight Arrow Connector 494">
            <a:extLst>
              <a:ext uri="{FF2B5EF4-FFF2-40B4-BE49-F238E27FC236}">
                <a16:creationId xmlns:a16="http://schemas.microsoft.com/office/drawing/2014/main" id="{52A016B9-797D-C692-8A69-F103E074C16B}"/>
              </a:ext>
            </a:extLst>
          </p:cNvPr>
          <p:cNvCxnSpPr>
            <a:cxnSpLocks/>
          </p:cNvCxnSpPr>
          <p:nvPr/>
        </p:nvCxnSpPr>
        <p:spPr>
          <a:xfrm flipV="1">
            <a:off x="2285763" y="2869140"/>
            <a:ext cx="0" cy="322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4D7D0EEC-41D3-EAF7-B694-C05294DF523C}"/>
              </a:ext>
            </a:extLst>
          </p:cNvPr>
          <p:cNvSpPr txBox="1"/>
          <p:nvPr/>
        </p:nvSpPr>
        <p:spPr>
          <a:xfrm>
            <a:off x="156404" y="2944543"/>
            <a:ext cx="978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/>
              <a:t>GCSE Media Studies </a:t>
            </a:r>
          </a:p>
        </p:txBody>
      </p:sp>
      <p:pic>
        <p:nvPicPr>
          <p:cNvPr id="499" name="Picture 49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96DB66D-8F36-D388-35ED-8F7C0A7EF6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04" y="1975243"/>
            <a:ext cx="676915" cy="655802"/>
          </a:xfrm>
          <a:prstGeom prst="rect">
            <a:avLst/>
          </a:prstGeom>
        </p:spPr>
      </p:pic>
      <p:pic>
        <p:nvPicPr>
          <p:cNvPr id="510" name="Picture 509" descr="Pen Symbol Vector Images (over 80,000)">
            <a:extLst>
              <a:ext uri="{FF2B5EF4-FFF2-40B4-BE49-F238E27FC236}">
                <a16:creationId xmlns:a16="http://schemas.microsoft.com/office/drawing/2014/main" id="{8AF5005B-5F88-CD8E-FF18-A62ACC9E9C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310" y="9872960"/>
            <a:ext cx="318288" cy="268889"/>
          </a:xfrm>
          <a:prstGeom prst="rect">
            <a:avLst/>
          </a:prstGeom>
        </p:spPr>
      </p:pic>
      <p:pic>
        <p:nvPicPr>
          <p:cNvPr id="526" name="Picture 525">
            <a:extLst>
              <a:ext uri="{FF2B5EF4-FFF2-40B4-BE49-F238E27FC236}">
                <a16:creationId xmlns:a16="http://schemas.microsoft.com/office/drawing/2014/main" id="{2FBA8C08-3942-6CFC-84F3-FB9FB7B7716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709" y="16298794"/>
            <a:ext cx="279266" cy="301347"/>
          </a:xfrm>
          <a:prstGeom prst="rect">
            <a:avLst/>
          </a:prstGeom>
        </p:spPr>
      </p:pic>
      <p:sp>
        <p:nvSpPr>
          <p:cNvPr id="542" name="TextBox 541">
            <a:extLst>
              <a:ext uri="{FF2B5EF4-FFF2-40B4-BE49-F238E27FC236}">
                <a16:creationId xmlns:a16="http://schemas.microsoft.com/office/drawing/2014/main" id="{F505CF75-F0F7-6075-AF7B-59BFFD62A699}"/>
              </a:ext>
            </a:extLst>
          </p:cNvPr>
          <p:cNvSpPr txBox="1"/>
          <p:nvPr/>
        </p:nvSpPr>
        <p:spPr>
          <a:xfrm>
            <a:off x="4008859" y="10511133"/>
            <a:ext cx="18439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Analysing contemporary advertising vs historical advertisements</a:t>
            </a:r>
          </a:p>
        </p:txBody>
      </p:sp>
      <p:pic>
        <p:nvPicPr>
          <p:cNvPr id="1067" name="Picture 1066">
            <a:extLst>
              <a:ext uri="{FF2B5EF4-FFF2-40B4-BE49-F238E27FC236}">
                <a16:creationId xmlns:a16="http://schemas.microsoft.com/office/drawing/2014/main" id="{A1DC317C-A722-B391-AA12-3D57B77C19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226" y="14618009"/>
            <a:ext cx="279266" cy="301347"/>
          </a:xfrm>
          <a:prstGeom prst="rect">
            <a:avLst/>
          </a:prstGeom>
        </p:spPr>
      </p:pic>
      <p:pic>
        <p:nvPicPr>
          <p:cNvPr id="1085" name="Picture 1084">
            <a:extLst>
              <a:ext uri="{FF2B5EF4-FFF2-40B4-BE49-F238E27FC236}">
                <a16:creationId xmlns:a16="http://schemas.microsoft.com/office/drawing/2014/main" id="{E40B34E1-E4C5-B7A2-F931-2FAC4585B83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112" y="7428602"/>
            <a:ext cx="282666" cy="282666"/>
          </a:xfrm>
          <a:prstGeom prst="rect">
            <a:avLst/>
          </a:prstGeom>
        </p:spPr>
      </p:pic>
      <p:pic>
        <p:nvPicPr>
          <p:cNvPr id="1121" name="Picture 1120" descr="Pen Symbol Vector Images (over 80,000)">
            <a:extLst>
              <a:ext uri="{FF2B5EF4-FFF2-40B4-BE49-F238E27FC236}">
                <a16:creationId xmlns:a16="http://schemas.microsoft.com/office/drawing/2014/main" id="{B18705C2-415A-048B-2FEC-A7D2AD062F1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495" y="2373350"/>
            <a:ext cx="348270" cy="294218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EDCD006-62BF-1657-87BF-6BE8ABDB00B3}"/>
              </a:ext>
            </a:extLst>
          </p:cNvPr>
          <p:cNvCxnSpPr>
            <a:cxnSpLocks/>
          </p:cNvCxnSpPr>
          <p:nvPr/>
        </p:nvCxnSpPr>
        <p:spPr>
          <a:xfrm flipH="1">
            <a:off x="7029365" y="15360097"/>
            <a:ext cx="145750" cy="2519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8D15F7EA-1609-7F75-F337-6077FF4C909A}"/>
              </a:ext>
            </a:extLst>
          </p:cNvPr>
          <p:cNvSpPr txBox="1"/>
          <p:nvPr/>
        </p:nvSpPr>
        <p:spPr>
          <a:xfrm>
            <a:off x="6855403" y="14798860"/>
            <a:ext cx="93801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Propp’s Theory of narrative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6EB933E-E7A9-A289-D933-1E09BC2AB1C9}"/>
              </a:ext>
            </a:extLst>
          </p:cNvPr>
          <p:cNvSpPr txBox="1"/>
          <p:nvPr/>
        </p:nvSpPr>
        <p:spPr>
          <a:xfrm>
            <a:off x="3526864" y="16236633"/>
            <a:ext cx="12048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The history of the Bond Movies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FC199D-1BE6-E114-AD80-C1730C480C65}"/>
              </a:ext>
            </a:extLst>
          </p:cNvPr>
          <p:cNvSpPr txBox="1"/>
          <p:nvPr/>
        </p:nvSpPr>
        <p:spPr>
          <a:xfrm>
            <a:off x="1953480" y="16510338"/>
            <a:ext cx="13713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Stereotypes and their representation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935CC84-6A60-E300-CE3C-295ADF0698E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01789" y="16645810"/>
            <a:ext cx="1587598" cy="591557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6A6378AB-1DAD-044B-074D-2C5A2CDB2ED2}"/>
              </a:ext>
            </a:extLst>
          </p:cNvPr>
          <p:cNvCxnSpPr>
            <a:cxnSpLocks/>
          </p:cNvCxnSpPr>
          <p:nvPr/>
        </p:nvCxnSpPr>
        <p:spPr>
          <a:xfrm flipH="1">
            <a:off x="4571668" y="15358685"/>
            <a:ext cx="1986" cy="2947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>
            <a:extLst>
              <a:ext uri="{FF2B5EF4-FFF2-40B4-BE49-F238E27FC236}">
                <a16:creationId xmlns:a16="http://schemas.microsoft.com/office/drawing/2014/main" id="{512772AE-E9E8-A69A-7DA4-52588C2B67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5610" y="16626954"/>
            <a:ext cx="1034454" cy="66104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57A2CF3-23E2-BA7C-19C7-F41AABD24D3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6753" y="12347611"/>
            <a:ext cx="1188823" cy="76206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4FE89DCC-7F82-D07D-23B0-6D358F0AD76B}"/>
              </a:ext>
            </a:extLst>
          </p:cNvPr>
          <p:cNvSpPr txBox="1"/>
          <p:nvPr/>
        </p:nvSpPr>
        <p:spPr>
          <a:xfrm>
            <a:off x="290357" y="13221839"/>
            <a:ext cx="791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What is the appeal of Fortnite?</a:t>
            </a: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FAAE0AE-8A45-63C5-A7D4-9277E6790E45}"/>
              </a:ext>
            </a:extLst>
          </p:cNvPr>
          <p:cNvCxnSpPr>
            <a:cxnSpLocks/>
          </p:cNvCxnSpPr>
          <p:nvPr/>
        </p:nvCxnSpPr>
        <p:spPr>
          <a:xfrm flipV="1">
            <a:off x="950351" y="14739201"/>
            <a:ext cx="294253" cy="219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54E6011E-A836-6E6C-F21F-1045F9F8F0FF}"/>
              </a:ext>
            </a:extLst>
          </p:cNvPr>
          <p:cNvSpPr txBox="1"/>
          <p:nvPr/>
        </p:nvSpPr>
        <p:spPr>
          <a:xfrm>
            <a:off x="234363" y="14885911"/>
            <a:ext cx="9985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Uses and Gratifications Theory introduction</a:t>
            </a:r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99544AA2-1F5E-7BFB-4B72-9EC95A913E3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8987" y="14066241"/>
            <a:ext cx="756392" cy="70522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6E72F8C4-4C6E-4736-9E73-D6F80E8563E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8700873">
            <a:off x="5012854" y="13429911"/>
            <a:ext cx="564819" cy="511027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B3E27CD0-7BD1-FD3E-DA6E-CFBE24CDCB3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63578" y="12304361"/>
            <a:ext cx="797658" cy="95318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A4310507-1FEE-510A-D8AD-7B752DB8BD0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50956" y="12298232"/>
            <a:ext cx="724806" cy="972165"/>
          </a:xfrm>
          <a:prstGeom prst="rect">
            <a:avLst/>
          </a:prstGeom>
        </p:spPr>
      </p:pic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C9752E59-62B6-9D3B-A26F-801FFF247A30}"/>
              </a:ext>
            </a:extLst>
          </p:cNvPr>
          <p:cNvCxnSpPr>
            <a:cxnSpLocks/>
          </p:cNvCxnSpPr>
          <p:nvPr/>
        </p:nvCxnSpPr>
        <p:spPr>
          <a:xfrm>
            <a:off x="2724940" y="13234503"/>
            <a:ext cx="0" cy="309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F3DD4909-D387-4AB0-6F98-39956AA6A0A6}"/>
              </a:ext>
            </a:extLst>
          </p:cNvPr>
          <p:cNvSpPr txBox="1"/>
          <p:nvPr/>
        </p:nvSpPr>
        <p:spPr>
          <a:xfrm>
            <a:off x="4650319" y="12581266"/>
            <a:ext cx="8710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Production processes</a:t>
            </a:r>
          </a:p>
        </p:txBody>
      </p:sp>
      <p:pic>
        <p:nvPicPr>
          <p:cNvPr id="115" name="Graphic 114" descr="Video camera with solid fill">
            <a:extLst>
              <a:ext uri="{FF2B5EF4-FFF2-40B4-BE49-F238E27FC236}">
                <a16:creationId xmlns:a16="http://schemas.microsoft.com/office/drawing/2014/main" id="{9E0F6399-3D29-C1F6-9917-54E6290E617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160361" y="15043198"/>
            <a:ext cx="639939" cy="354985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77E1051B-4EEB-1147-9A40-B45C9098447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11800962">
            <a:off x="8815758" y="12879984"/>
            <a:ext cx="368402" cy="1755800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AF01F72A-3BBB-9AAC-58F0-438444B670E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599773" y="10120880"/>
            <a:ext cx="859611" cy="896190"/>
          </a:xfrm>
          <a:prstGeom prst="rect">
            <a:avLst/>
          </a:prstGeom>
        </p:spPr>
      </p:pic>
      <p:sp>
        <p:nvSpPr>
          <p:cNvPr id="129" name="TextBox 128">
            <a:extLst>
              <a:ext uri="{FF2B5EF4-FFF2-40B4-BE49-F238E27FC236}">
                <a16:creationId xmlns:a16="http://schemas.microsoft.com/office/drawing/2014/main" id="{C240E990-3195-7F84-9E25-F9DFE9173766}"/>
              </a:ext>
            </a:extLst>
          </p:cNvPr>
          <p:cNvSpPr txBox="1"/>
          <p:nvPr/>
        </p:nvSpPr>
        <p:spPr>
          <a:xfrm>
            <a:off x="6015036" y="10541288"/>
            <a:ext cx="15127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Representation of gender and ethnicity</a:t>
            </a:r>
          </a:p>
        </p:txBody>
      </p:sp>
      <p:pic>
        <p:nvPicPr>
          <p:cNvPr id="130" name="Picture 129">
            <a:extLst>
              <a:ext uri="{FF2B5EF4-FFF2-40B4-BE49-F238E27FC236}">
                <a16:creationId xmlns:a16="http://schemas.microsoft.com/office/drawing/2014/main" id="{F623EDF1-92A8-EDF2-3C45-169D1235AC8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481201" y="10971798"/>
            <a:ext cx="164606" cy="402371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BD77418D-4C3B-FA07-93AE-4BEE9E0BD6F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549208" y="8792715"/>
            <a:ext cx="621846" cy="54869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FB86D134-E853-E8D7-688A-D2823870C054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243541" y="11186159"/>
            <a:ext cx="45719" cy="658425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id="{C09B2CF1-0366-B182-6A1B-A7C5A719D09B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25330"/>
          <a:stretch/>
        </p:blipFill>
        <p:spPr>
          <a:xfrm>
            <a:off x="3626869" y="10342434"/>
            <a:ext cx="546407" cy="785684"/>
          </a:xfrm>
          <a:prstGeom prst="rect">
            <a:avLst/>
          </a:prstGeom>
        </p:spPr>
      </p:pic>
      <p:sp>
        <p:nvSpPr>
          <p:cNvPr id="152" name="TextBox 151">
            <a:extLst>
              <a:ext uri="{FF2B5EF4-FFF2-40B4-BE49-F238E27FC236}">
                <a16:creationId xmlns:a16="http://schemas.microsoft.com/office/drawing/2014/main" id="{1779960D-225E-9E34-2C1D-A43605F1E305}"/>
              </a:ext>
            </a:extLst>
          </p:cNvPr>
          <p:cNvSpPr txBox="1"/>
          <p:nvPr/>
        </p:nvSpPr>
        <p:spPr>
          <a:xfrm rot="16200000">
            <a:off x="611033" y="9994879"/>
            <a:ext cx="1902162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Bond Industry 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491896E-3B45-344A-9403-A3C6B90C58EB}"/>
              </a:ext>
            </a:extLst>
          </p:cNvPr>
          <p:cNvSpPr txBox="1"/>
          <p:nvPr/>
        </p:nvSpPr>
        <p:spPr>
          <a:xfrm>
            <a:off x="2336509" y="10344847"/>
            <a:ext cx="11588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Introduction to Bond  set products</a:t>
            </a:r>
          </a:p>
        </p:txBody>
      </p:sp>
      <p:pic>
        <p:nvPicPr>
          <p:cNvPr id="193" name="Picture 192">
            <a:extLst>
              <a:ext uri="{FF2B5EF4-FFF2-40B4-BE49-F238E27FC236}">
                <a16:creationId xmlns:a16="http://schemas.microsoft.com/office/drawing/2014/main" id="{833049B7-8FC0-00D3-8FFB-633DBB83A88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198888" y="11867604"/>
            <a:ext cx="643568" cy="799476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2F67742C-5B6B-778B-B8AC-C7CAC43FA65C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999118" y="10280684"/>
            <a:ext cx="476876" cy="734846"/>
          </a:xfrm>
          <a:prstGeom prst="rect">
            <a:avLst/>
          </a:prstGeom>
        </p:spPr>
      </p:pic>
      <p:sp>
        <p:nvSpPr>
          <p:cNvPr id="198" name="TextBox 197">
            <a:extLst>
              <a:ext uri="{FF2B5EF4-FFF2-40B4-BE49-F238E27FC236}">
                <a16:creationId xmlns:a16="http://schemas.microsoft.com/office/drawing/2014/main" id="{C7C18E3C-8047-DF7B-AA3D-6BFEB2611670}"/>
              </a:ext>
            </a:extLst>
          </p:cNvPr>
          <p:cNvSpPr txBox="1"/>
          <p:nvPr/>
        </p:nvSpPr>
        <p:spPr>
          <a:xfrm>
            <a:off x="2690182" y="9689600"/>
            <a:ext cx="104855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Regulation of the film industry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5C11C22F-359D-8EC5-DC5F-ED5CBCC71AF4}"/>
              </a:ext>
            </a:extLst>
          </p:cNvPr>
          <p:cNvSpPr txBox="1"/>
          <p:nvPr/>
        </p:nvSpPr>
        <p:spPr>
          <a:xfrm>
            <a:off x="259166" y="10223541"/>
            <a:ext cx="7468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Website analysis </a:t>
            </a: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8A88D9F2-C176-AFD9-683C-94373238DCE0}"/>
              </a:ext>
            </a:extLst>
          </p:cNvPr>
          <p:cNvSpPr txBox="1"/>
          <p:nvPr/>
        </p:nvSpPr>
        <p:spPr>
          <a:xfrm>
            <a:off x="1586971" y="8411394"/>
            <a:ext cx="10908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What is a conglomerate?</a:t>
            </a:r>
          </a:p>
        </p:txBody>
      </p:sp>
      <p:cxnSp>
        <p:nvCxnSpPr>
          <p:cNvPr id="208" name="Straight Arrow Connector 207">
            <a:extLst>
              <a:ext uri="{FF2B5EF4-FFF2-40B4-BE49-F238E27FC236}">
                <a16:creationId xmlns:a16="http://schemas.microsoft.com/office/drawing/2014/main" id="{A7B03E88-8FEC-7A34-1C50-6E080664DC99}"/>
              </a:ext>
            </a:extLst>
          </p:cNvPr>
          <p:cNvCxnSpPr/>
          <p:nvPr/>
        </p:nvCxnSpPr>
        <p:spPr>
          <a:xfrm>
            <a:off x="2121512" y="8826200"/>
            <a:ext cx="372015" cy="249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8" name="Picture 217">
            <a:extLst>
              <a:ext uri="{FF2B5EF4-FFF2-40B4-BE49-F238E27FC236}">
                <a16:creationId xmlns:a16="http://schemas.microsoft.com/office/drawing/2014/main" id="{D49FBB94-4CBD-F820-A96A-8843D73389A3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82556" y="10899760"/>
            <a:ext cx="844417" cy="729685"/>
          </a:xfrm>
          <a:prstGeom prst="rect">
            <a:avLst/>
          </a:prstGeom>
        </p:spPr>
      </p:pic>
      <p:sp>
        <p:nvSpPr>
          <p:cNvPr id="219" name="TextBox 218">
            <a:extLst>
              <a:ext uri="{FF2B5EF4-FFF2-40B4-BE49-F238E27FC236}">
                <a16:creationId xmlns:a16="http://schemas.microsoft.com/office/drawing/2014/main" id="{321723EE-3878-F612-7F83-1612515A1DF7}"/>
              </a:ext>
            </a:extLst>
          </p:cNvPr>
          <p:cNvSpPr txBox="1"/>
          <p:nvPr/>
        </p:nvSpPr>
        <p:spPr>
          <a:xfrm>
            <a:off x="2449318" y="8285334"/>
            <a:ext cx="14438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Uses and gratification theory. </a:t>
            </a:r>
          </a:p>
        </p:txBody>
      </p:sp>
      <p:pic>
        <p:nvPicPr>
          <p:cNvPr id="229" name="Picture 228">
            <a:extLst>
              <a:ext uri="{FF2B5EF4-FFF2-40B4-BE49-F238E27FC236}">
                <a16:creationId xmlns:a16="http://schemas.microsoft.com/office/drawing/2014/main" id="{4BFFDD65-9B1D-FDB4-0177-15F1AEDA982C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27994" y="8174973"/>
            <a:ext cx="1243537" cy="969290"/>
          </a:xfrm>
          <a:prstGeom prst="rect">
            <a:avLst/>
          </a:prstGeom>
        </p:spPr>
      </p:pic>
      <p:sp>
        <p:nvSpPr>
          <p:cNvPr id="236" name="TextBox 235">
            <a:extLst>
              <a:ext uri="{FF2B5EF4-FFF2-40B4-BE49-F238E27FC236}">
                <a16:creationId xmlns:a16="http://schemas.microsoft.com/office/drawing/2014/main" id="{FA1C9F57-7AF3-3B10-3A32-547AEF1AD6C6}"/>
              </a:ext>
            </a:extLst>
          </p:cNvPr>
          <p:cNvSpPr txBox="1"/>
          <p:nvPr/>
        </p:nvSpPr>
        <p:spPr>
          <a:xfrm>
            <a:off x="6967815" y="7456531"/>
            <a:ext cx="9774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Technological advances</a:t>
            </a:r>
          </a:p>
        </p:txBody>
      </p:sp>
      <p:cxnSp>
        <p:nvCxnSpPr>
          <p:cNvPr id="239" name="Straight Arrow Connector 238">
            <a:extLst>
              <a:ext uri="{FF2B5EF4-FFF2-40B4-BE49-F238E27FC236}">
                <a16:creationId xmlns:a16="http://schemas.microsoft.com/office/drawing/2014/main" id="{C11C5630-1A77-4E5B-FBE9-C002F60BB92F}"/>
              </a:ext>
            </a:extLst>
          </p:cNvPr>
          <p:cNvCxnSpPr>
            <a:cxnSpLocks/>
          </p:cNvCxnSpPr>
          <p:nvPr/>
        </p:nvCxnSpPr>
        <p:spPr>
          <a:xfrm>
            <a:off x="7809922" y="7721801"/>
            <a:ext cx="486902" cy="240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TextBox 240">
            <a:extLst>
              <a:ext uri="{FF2B5EF4-FFF2-40B4-BE49-F238E27FC236}">
                <a16:creationId xmlns:a16="http://schemas.microsoft.com/office/drawing/2014/main" id="{391EAFA2-5D2F-3CC5-C7C1-07B05B0F3227}"/>
              </a:ext>
            </a:extLst>
          </p:cNvPr>
          <p:cNvSpPr txBox="1"/>
          <p:nvPr/>
        </p:nvSpPr>
        <p:spPr>
          <a:xfrm>
            <a:off x="8756123" y="8890895"/>
            <a:ext cx="7377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The BBC</a:t>
            </a:r>
          </a:p>
        </p:txBody>
      </p:sp>
      <p:pic>
        <p:nvPicPr>
          <p:cNvPr id="247" name="Picture 246">
            <a:extLst>
              <a:ext uri="{FF2B5EF4-FFF2-40B4-BE49-F238E27FC236}">
                <a16:creationId xmlns:a16="http://schemas.microsoft.com/office/drawing/2014/main" id="{6BEFEC1A-1D61-63B3-8CF0-5078296BFD8B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703066" y="9252884"/>
            <a:ext cx="699671" cy="524764"/>
          </a:xfrm>
          <a:prstGeom prst="rect">
            <a:avLst/>
          </a:prstGeom>
        </p:spPr>
      </p:pic>
      <p:pic>
        <p:nvPicPr>
          <p:cNvPr id="382" name="Picture 381">
            <a:extLst>
              <a:ext uri="{FF2B5EF4-FFF2-40B4-BE49-F238E27FC236}">
                <a16:creationId xmlns:a16="http://schemas.microsoft.com/office/drawing/2014/main" id="{C90B9CEB-2931-0551-3A66-998FF2DBC7F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7053550" y="7976865"/>
            <a:ext cx="883099" cy="541722"/>
          </a:xfrm>
          <a:prstGeom prst="rect">
            <a:avLst/>
          </a:prstGeom>
        </p:spPr>
      </p:pic>
      <p:pic>
        <p:nvPicPr>
          <p:cNvPr id="391" name="Picture 390">
            <a:extLst>
              <a:ext uri="{FF2B5EF4-FFF2-40B4-BE49-F238E27FC236}">
                <a16:creationId xmlns:a16="http://schemas.microsoft.com/office/drawing/2014/main" id="{3C7F77E0-902F-2C5C-1485-56B9BF16950A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761302" y="6750025"/>
            <a:ext cx="36579" cy="737680"/>
          </a:xfrm>
          <a:prstGeom prst="rect">
            <a:avLst/>
          </a:prstGeom>
        </p:spPr>
      </p:pic>
      <p:cxnSp>
        <p:nvCxnSpPr>
          <p:cNvPr id="393" name="Straight Arrow Connector 392">
            <a:extLst>
              <a:ext uri="{FF2B5EF4-FFF2-40B4-BE49-F238E27FC236}">
                <a16:creationId xmlns:a16="http://schemas.microsoft.com/office/drawing/2014/main" id="{01AA08BB-9FEB-4AA0-179B-3364B14C18C1}"/>
              </a:ext>
            </a:extLst>
          </p:cNvPr>
          <p:cNvCxnSpPr>
            <a:cxnSpLocks/>
          </p:cNvCxnSpPr>
          <p:nvPr/>
        </p:nvCxnSpPr>
        <p:spPr>
          <a:xfrm>
            <a:off x="6962397" y="6563888"/>
            <a:ext cx="0" cy="274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5" name="Picture 394">
            <a:extLst>
              <a:ext uri="{FF2B5EF4-FFF2-40B4-BE49-F238E27FC236}">
                <a16:creationId xmlns:a16="http://schemas.microsoft.com/office/drawing/2014/main" id="{785FE65E-857B-DDCB-09E4-B2F3E06BA1B7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908136" y="7821046"/>
            <a:ext cx="1000656" cy="486100"/>
          </a:xfrm>
          <a:prstGeom prst="rect">
            <a:avLst/>
          </a:prstGeom>
        </p:spPr>
      </p:pic>
      <p:sp>
        <p:nvSpPr>
          <p:cNvPr id="398" name="TextBox 397">
            <a:extLst>
              <a:ext uri="{FF2B5EF4-FFF2-40B4-BE49-F238E27FC236}">
                <a16:creationId xmlns:a16="http://schemas.microsoft.com/office/drawing/2014/main" id="{F3826082-52EF-A1A1-3631-3A849B3E48DC}"/>
              </a:ext>
            </a:extLst>
          </p:cNvPr>
          <p:cNvSpPr txBox="1"/>
          <p:nvPr/>
        </p:nvSpPr>
        <p:spPr>
          <a:xfrm>
            <a:off x="5105990" y="6214097"/>
            <a:ext cx="1440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Features of a double page spread</a:t>
            </a:r>
          </a:p>
        </p:txBody>
      </p:sp>
      <p:pic>
        <p:nvPicPr>
          <p:cNvPr id="399" name="Picture 398">
            <a:extLst>
              <a:ext uri="{FF2B5EF4-FFF2-40B4-BE49-F238E27FC236}">
                <a16:creationId xmlns:a16="http://schemas.microsoft.com/office/drawing/2014/main" id="{E05C44DE-C1CD-568A-5809-9E9EAD292858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4001930" y="5946711"/>
            <a:ext cx="1217179" cy="802376"/>
          </a:xfrm>
          <a:prstGeom prst="rect">
            <a:avLst/>
          </a:prstGeom>
        </p:spPr>
      </p:pic>
      <p:pic>
        <p:nvPicPr>
          <p:cNvPr id="403" name="Picture 402">
            <a:extLst>
              <a:ext uri="{FF2B5EF4-FFF2-40B4-BE49-F238E27FC236}">
                <a16:creationId xmlns:a16="http://schemas.microsoft.com/office/drawing/2014/main" id="{2BD37D64-A39F-7D9E-5C83-2163B911D4C4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08148" y="4119161"/>
            <a:ext cx="1182727" cy="792549"/>
          </a:xfrm>
          <a:prstGeom prst="rect">
            <a:avLst/>
          </a:prstGeom>
        </p:spPr>
      </p:pic>
      <p:sp>
        <p:nvSpPr>
          <p:cNvPr id="406" name="TextBox 405">
            <a:extLst>
              <a:ext uri="{FF2B5EF4-FFF2-40B4-BE49-F238E27FC236}">
                <a16:creationId xmlns:a16="http://schemas.microsoft.com/office/drawing/2014/main" id="{9F170CE7-8227-FC5A-145C-FC91FD70CEC5}"/>
              </a:ext>
            </a:extLst>
          </p:cNvPr>
          <p:cNvSpPr txBox="1"/>
          <p:nvPr/>
        </p:nvSpPr>
        <p:spPr>
          <a:xfrm>
            <a:off x="453544" y="5115491"/>
            <a:ext cx="6874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Fandom</a:t>
            </a:r>
          </a:p>
        </p:txBody>
      </p:sp>
      <p:sp>
        <p:nvSpPr>
          <p:cNvPr id="408" name="TextBox 407">
            <a:extLst>
              <a:ext uri="{FF2B5EF4-FFF2-40B4-BE49-F238E27FC236}">
                <a16:creationId xmlns:a16="http://schemas.microsoft.com/office/drawing/2014/main" id="{430770C5-A7F8-006E-DF9D-FADB38808820}"/>
              </a:ext>
            </a:extLst>
          </p:cNvPr>
          <p:cNvSpPr txBox="1"/>
          <p:nvPr/>
        </p:nvSpPr>
        <p:spPr>
          <a:xfrm>
            <a:off x="3056103" y="4002089"/>
            <a:ext cx="13055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Introduction to the history of music videos</a:t>
            </a:r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149A5877-F4CC-65B7-98C0-97382778E202}"/>
              </a:ext>
            </a:extLst>
          </p:cNvPr>
          <p:cNvSpPr txBox="1"/>
          <p:nvPr/>
        </p:nvSpPr>
        <p:spPr>
          <a:xfrm>
            <a:off x="2863499" y="5365456"/>
            <a:ext cx="8752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Analysing examples</a:t>
            </a:r>
          </a:p>
        </p:txBody>
      </p:sp>
      <p:pic>
        <p:nvPicPr>
          <p:cNvPr id="412" name="Picture 411">
            <a:extLst>
              <a:ext uri="{FF2B5EF4-FFF2-40B4-BE49-F238E27FC236}">
                <a16:creationId xmlns:a16="http://schemas.microsoft.com/office/drawing/2014/main" id="{91AE4948-0213-0625-0C71-FC6F8EC1DAF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912556" y="4483637"/>
            <a:ext cx="164606" cy="384081"/>
          </a:xfrm>
          <a:prstGeom prst="rect">
            <a:avLst/>
          </a:prstGeom>
        </p:spPr>
      </p:pic>
      <p:sp>
        <p:nvSpPr>
          <p:cNvPr id="414" name="TextBox 413">
            <a:extLst>
              <a:ext uri="{FF2B5EF4-FFF2-40B4-BE49-F238E27FC236}">
                <a16:creationId xmlns:a16="http://schemas.microsoft.com/office/drawing/2014/main" id="{7265BA71-4BEF-2672-6F07-D6607A39130B}"/>
              </a:ext>
            </a:extLst>
          </p:cNvPr>
          <p:cNvSpPr txBox="1"/>
          <p:nvPr/>
        </p:nvSpPr>
        <p:spPr>
          <a:xfrm>
            <a:off x="4210434" y="3976486"/>
            <a:ext cx="137067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Gender and ethnicity representations</a:t>
            </a: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85197EAF-6C62-9A49-8560-DE6CFF70EB3D}"/>
              </a:ext>
            </a:extLst>
          </p:cNvPr>
          <p:cNvSpPr txBox="1"/>
          <p:nvPr/>
        </p:nvSpPr>
        <p:spPr>
          <a:xfrm>
            <a:off x="6139339" y="3965713"/>
            <a:ext cx="10129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Introduction to the set products </a:t>
            </a:r>
          </a:p>
        </p:txBody>
      </p:sp>
      <p:pic>
        <p:nvPicPr>
          <p:cNvPr id="419" name="Picture 418">
            <a:extLst>
              <a:ext uri="{FF2B5EF4-FFF2-40B4-BE49-F238E27FC236}">
                <a16:creationId xmlns:a16="http://schemas.microsoft.com/office/drawing/2014/main" id="{CF07BB79-2B14-2970-8E33-7E9BC491900C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5521092" y="5332681"/>
            <a:ext cx="610341" cy="826555"/>
          </a:xfrm>
          <a:prstGeom prst="rect">
            <a:avLst/>
          </a:prstGeom>
        </p:spPr>
      </p:pic>
      <p:pic>
        <p:nvPicPr>
          <p:cNvPr id="422" name="Picture 421">
            <a:extLst>
              <a:ext uri="{FF2B5EF4-FFF2-40B4-BE49-F238E27FC236}">
                <a16:creationId xmlns:a16="http://schemas.microsoft.com/office/drawing/2014/main" id="{DD8E86EA-3C90-5089-1DC3-4B8BEB5236D4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7883113" y="5261095"/>
            <a:ext cx="744678" cy="1060145"/>
          </a:xfrm>
          <a:prstGeom prst="rect">
            <a:avLst/>
          </a:prstGeom>
        </p:spPr>
      </p:pic>
      <p:sp>
        <p:nvSpPr>
          <p:cNvPr id="426" name="TextBox 425">
            <a:extLst>
              <a:ext uri="{FF2B5EF4-FFF2-40B4-BE49-F238E27FC236}">
                <a16:creationId xmlns:a16="http://schemas.microsoft.com/office/drawing/2014/main" id="{984E0C11-6E15-1BA4-F599-5E44DF137B52}"/>
              </a:ext>
            </a:extLst>
          </p:cNvPr>
          <p:cNvSpPr txBox="1"/>
          <p:nvPr/>
        </p:nvSpPr>
        <p:spPr>
          <a:xfrm>
            <a:off x="7061916" y="3791538"/>
            <a:ext cx="11435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/>
              <a:t>Media language, Representation, Industry and audience</a:t>
            </a:r>
          </a:p>
        </p:txBody>
      </p:sp>
      <p:pic>
        <p:nvPicPr>
          <p:cNvPr id="427" name="Picture 426">
            <a:extLst>
              <a:ext uri="{FF2B5EF4-FFF2-40B4-BE49-F238E27FC236}">
                <a16:creationId xmlns:a16="http://schemas.microsoft.com/office/drawing/2014/main" id="{E6853FB3-3A12-EEB2-393A-993FC0C86D2E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7040396" y="3180945"/>
            <a:ext cx="1121761" cy="575224"/>
          </a:xfrm>
          <a:prstGeom prst="rect">
            <a:avLst/>
          </a:prstGeom>
        </p:spPr>
      </p:pic>
      <p:sp>
        <p:nvSpPr>
          <p:cNvPr id="441" name="TextBox 440">
            <a:extLst>
              <a:ext uri="{FF2B5EF4-FFF2-40B4-BE49-F238E27FC236}">
                <a16:creationId xmlns:a16="http://schemas.microsoft.com/office/drawing/2014/main" id="{FD76BE3A-F7B5-F0E6-E8FE-2AA61DB207E8}"/>
              </a:ext>
            </a:extLst>
          </p:cNvPr>
          <p:cNvSpPr txBox="1"/>
          <p:nvPr/>
        </p:nvSpPr>
        <p:spPr>
          <a:xfrm>
            <a:off x="2834300" y="3092422"/>
            <a:ext cx="147838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/>
              <a:t>Component 2: Understanding Media Products </a:t>
            </a:r>
          </a:p>
        </p:txBody>
      </p:sp>
      <p:cxnSp>
        <p:nvCxnSpPr>
          <p:cNvPr id="442" name="Straight Arrow Connector 441">
            <a:extLst>
              <a:ext uri="{FF2B5EF4-FFF2-40B4-BE49-F238E27FC236}">
                <a16:creationId xmlns:a16="http://schemas.microsoft.com/office/drawing/2014/main" id="{F861180F-92CA-121B-A37B-4657BFCAFC8C}"/>
              </a:ext>
            </a:extLst>
          </p:cNvPr>
          <p:cNvCxnSpPr/>
          <p:nvPr/>
        </p:nvCxnSpPr>
        <p:spPr>
          <a:xfrm flipV="1">
            <a:off x="3485058" y="2776367"/>
            <a:ext cx="0" cy="29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3" name="Picture 442">
            <a:extLst>
              <a:ext uri="{FF2B5EF4-FFF2-40B4-BE49-F238E27FC236}">
                <a16:creationId xmlns:a16="http://schemas.microsoft.com/office/drawing/2014/main" id="{1BCF50A2-7C8B-2B13-A7A6-30D4D9CBB9C2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4331988" y="3085257"/>
            <a:ext cx="1054699" cy="495281"/>
          </a:xfrm>
          <a:prstGeom prst="rect">
            <a:avLst/>
          </a:prstGeom>
        </p:spPr>
      </p:pic>
      <p:pic>
        <p:nvPicPr>
          <p:cNvPr id="445" name="Picture 444">
            <a:extLst>
              <a:ext uri="{FF2B5EF4-FFF2-40B4-BE49-F238E27FC236}">
                <a16:creationId xmlns:a16="http://schemas.microsoft.com/office/drawing/2014/main" id="{C69B9873-F6E9-BD75-93BA-1D4DDA0FED02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342806" y="226431"/>
            <a:ext cx="2776963" cy="1133475"/>
          </a:xfrm>
          <a:prstGeom prst="rect">
            <a:avLst/>
          </a:prstGeom>
        </p:spPr>
      </p:pic>
      <p:pic>
        <p:nvPicPr>
          <p:cNvPr id="450" name="Picture 449">
            <a:extLst>
              <a:ext uri="{FF2B5EF4-FFF2-40B4-BE49-F238E27FC236}">
                <a16:creationId xmlns:a16="http://schemas.microsoft.com/office/drawing/2014/main" id="{7F1006DE-2F78-CCD3-815D-196ACCDEB849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5512082" y="3632243"/>
            <a:ext cx="552739" cy="952344"/>
          </a:xfrm>
          <a:prstGeom prst="rect">
            <a:avLst/>
          </a:prstGeom>
        </p:spPr>
      </p:pic>
      <p:pic>
        <p:nvPicPr>
          <p:cNvPr id="5" name="Picture 2" descr="Jaws [Blu-ray] [Region Free]: Amazon.co.uk: Roy Scheider ...">
            <a:extLst>
              <a:ext uri="{FF2B5EF4-FFF2-40B4-BE49-F238E27FC236}">
                <a16:creationId xmlns:a16="http://schemas.microsoft.com/office/drawing/2014/main" id="{EE8C3302-2DDB-96E0-F2CC-43B15819C2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35" t="7386" r="9411" b="3006"/>
          <a:stretch/>
        </p:blipFill>
        <p:spPr bwMode="auto">
          <a:xfrm>
            <a:off x="8596571" y="16132927"/>
            <a:ext cx="954980" cy="109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3CB665-3A6C-86C0-136E-5E9027681101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8717621" y="15417826"/>
            <a:ext cx="814725" cy="5075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F4F79E1-C00D-67F8-6703-47744D65D001}"/>
              </a:ext>
            </a:extLst>
          </p:cNvPr>
          <p:cNvPicPr>
            <a:picLocks noChangeAspect="1"/>
          </p:cNvPicPr>
          <p:nvPr/>
        </p:nvPicPr>
        <p:blipFill rotWithShape="1">
          <a:blip r:embed="rId44"/>
          <a:srcRect l="12166"/>
          <a:stretch/>
        </p:blipFill>
        <p:spPr>
          <a:xfrm>
            <a:off x="5870427" y="16199489"/>
            <a:ext cx="1124836" cy="93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">
      <a:dk1>
        <a:srgbClr val="004740"/>
      </a:dk1>
      <a:lt1>
        <a:sysClr val="window" lastClr="FFFFFF"/>
      </a:lt1>
      <a:dk2>
        <a:srgbClr val="FFFFFF"/>
      </a:dk2>
      <a:lt2>
        <a:srgbClr val="FFFFFF"/>
      </a:lt2>
      <a:accent1>
        <a:srgbClr val="008F81"/>
      </a:accent1>
      <a:accent2>
        <a:srgbClr val="A5A5A5"/>
      </a:accent2>
      <a:accent3>
        <a:srgbClr val="008F81"/>
      </a:accent3>
      <a:accent4>
        <a:srgbClr val="ADBCB1"/>
      </a:accent4>
      <a:accent5>
        <a:srgbClr val="FFFFFF"/>
      </a:accent5>
      <a:accent6>
        <a:srgbClr val="FFFFFF"/>
      </a:accent6>
      <a:hlink>
        <a:srgbClr val="FF0000"/>
      </a:hlink>
      <a:folHlink>
        <a:srgbClr val="FF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a2e2ec9-7ed0-4d5e-8743-1fc6353d5776">
      <Terms xmlns="http://schemas.microsoft.com/office/infopath/2007/PartnerControls"/>
    </lcf76f155ced4ddcb4097134ff3c332f>
    <TaxCatchAll xmlns="b315efd9-a87a-450b-97d6-e3d5e9f93ca4" xsi:nil="true"/>
    <SharedWithUsers xmlns="b315efd9-a87a-450b-97d6-e3d5e9f93ca4">
      <UserInfo>
        <DisplayName/>
        <AccountId xsi:nil="true"/>
        <AccountType/>
      </UserInfo>
    </SharedWithUsers>
    <MediaLengthInSeconds xmlns="5a2e2ec9-7ed0-4d5e-8743-1fc6353d577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3142FAAEC9B1418E8062139EE339C3" ma:contentTypeVersion="19" ma:contentTypeDescription="Create a new document." ma:contentTypeScope="" ma:versionID="ecd6baecaee64f52d053c020fbae7b5d">
  <xsd:schema xmlns:xsd="http://www.w3.org/2001/XMLSchema" xmlns:xs="http://www.w3.org/2001/XMLSchema" xmlns:p="http://schemas.microsoft.com/office/2006/metadata/properties" xmlns:ns2="5a2e2ec9-7ed0-4d5e-8743-1fc6353d5776" xmlns:ns3="b315efd9-a87a-450b-97d6-e3d5e9f93ca4" targetNamespace="http://schemas.microsoft.com/office/2006/metadata/properties" ma:root="true" ma:fieldsID="a6efc8e3f6250b5fe587db57c04c0a42" ns2:_="" ns3:_="">
    <xsd:import namespace="5a2e2ec9-7ed0-4d5e-8743-1fc6353d5776"/>
    <xsd:import namespace="b315efd9-a87a-450b-97d6-e3d5e9f93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2e2ec9-7ed0-4d5e-8743-1fc6353d57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fcdaeb79-24b4-42b5-8991-7ff1a570ae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5efd9-a87a-450b-97d6-e3d5e9f93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03404306-ab88-4739-9273-defd2ff0bcdb}" ma:internalName="TaxCatchAll" ma:showField="CatchAllData" ma:web="b315efd9-a87a-450b-97d6-e3d5e9f93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D837B5-983F-4B0B-B48F-A4F465BE5E99}">
  <ds:schemaRefs>
    <ds:schemaRef ds:uri="5a2e2ec9-7ed0-4d5e-8743-1fc6353d5776"/>
    <ds:schemaRef ds:uri="b315efd9-a87a-450b-97d6-e3d5e9f93ca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3CA3659-9E27-4779-B560-4CB8CBCB6B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B1187B-BA16-48FC-98EE-F02237F786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2e2ec9-7ed0-4d5e-8743-1fc6353d5776"/>
    <ds:schemaRef ds:uri="b315efd9-a87a-450b-97d6-e3d5e9f93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revision>13</cp:revision>
  <cp:lastPrinted>2019-11-01T07:25:53Z</cp:lastPrinted>
  <dcterms:created xsi:type="dcterms:W3CDTF">2018-02-08T08:28:53Z</dcterms:created>
  <dcterms:modified xsi:type="dcterms:W3CDTF">2025-09-23T14:14:51Z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0x010100B63142FAAEC9B1418E8062139EE339C3</vt:lpwstr>
  </property>
  <property fmtid="{D5CDD505-2E9C-101B-9397-08002B2CF9AE}" pid="3" name="Order">
    <vt:r8>894600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_SharedFileIndex">
    <vt:lpwstr/>
  </property>
  <property fmtid="{D5CDD505-2E9C-101B-9397-08002B2CF9AE}" pid="11" name="_SourceUrl">
    <vt:lpwstr/>
  </property>
  <property fmtid="{D5CDD505-2E9C-101B-9397-08002B2CF9AE}" pid="12" name="MediaServiceImageTags">
    <vt:lpwstr/>
  </property>
</Properties>
</file>