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6"/>
  </p:notesMasterIdLst>
  <p:sldIdLst>
    <p:sldId id="257" r:id="rId5"/>
  </p:sldIdLst>
  <p:sldSz cx="6858000" cy="12192000"/>
  <p:notesSz cx="9926638" cy="14355763"/>
  <p:defaultTextStyle>
    <a:defPPr>
      <a:defRPr lang="en-GB"/>
    </a:defPPr>
    <a:lvl1pPr marL="0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7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6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14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92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70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9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28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423B"/>
    <a:srgbClr val="ADBC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9D5D46-65CE-7851-4196-6591BDFC85B5}" v="13" dt="2026-03-16T09:59:52.675"/>
    <p1510:client id="{59BBEDEB-6401-B92C-407E-1A53276C1CE6}" v="138" dt="2026-03-16T11:44:19.344"/>
    <p1510:client id="{6A28FA97-A772-E022-1C50-248E2CEC5F29}" v="598" dt="2026-03-16T12:38:29.993"/>
    <p1510:client id="{754EAE69-ED0A-808C-6879-D13858BD57BE}" v="446" dt="2026-03-16T10:57:38.3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r">
              <a:defRPr sz="1700"/>
            </a:lvl1pPr>
          </a:lstStyle>
          <a:p>
            <a:fld id="{A605DB51-74FE-416F-930B-53D2A0965FD7}" type="datetimeFigureOut">
              <a:t>3/16/2026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600450" y="1795463"/>
            <a:ext cx="272573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62" tIns="66381" rIns="132762" bIns="6638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6908710"/>
            <a:ext cx="7941310" cy="5652582"/>
          </a:xfrm>
          <a:prstGeom prst="rect">
            <a:avLst/>
          </a:prstGeom>
        </p:spPr>
        <p:txBody>
          <a:bodyPr vert="horz" lIns="132762" tIns="66381" rIns="132762" bIns="66381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799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r">
              <a:defRPr sz="1700"/>
            </a:lvl1pPr>
          </a:lstStyle>
          <a:p>
            <a:fld id="{DB3D96DD-0F74-4BC7-9A59-F0094627894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829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7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6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14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92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70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9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28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446463" y="1951038"/>
            <a:ext cx="2962275" cy="52673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3"/>
            <a:ext cx="58293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4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272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607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7" y="3039538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7" y="8159049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/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706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499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2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988735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4453468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4" y="2988735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4" y="4453468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605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04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198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4" y="1755425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062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4" y="1755425"/>
            <a:ext cx="3471863" cy="8664222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478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614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72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9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9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2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4" y="11300182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2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482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18" Type="http://schemas.openxmlformats.org/officeDocument/2006/relationships/image" Target="../media/image16.jpeg"/><Relationship Id="rId26" Type="http://schemas.openxmlformats.org/officeDocument/2006/relationships/image" Target="../media/image24.jpeg"/><Relationship Id="rId3" Type="http://schemas.openxmlformats.org/officeDocument/2006/relationships/image" Target="../media/image1.tiff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24" Type="http://schemas.openxmlformats.org/officeDocument/2006/relationships/image" Target="../media/image22.jpeg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tiff"/><Relationship Id="rId22" Type="http://schemas.openxmlformats.org/officeDocument/2006/relationships/image" Target="../media/image20.jpeg"/><Relationship Id="rId27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-51952" y="-51954"/>
            <a:ext cx="6944589" cy="12239782"/>
          </a:xfrm>
          <a:prstGeom prst="rect">
            <a:avLst/>
          </a:prstGeom>
          <a:solidFill>
            <a:srgbClr val="09423B"/>
          </a:solidFill>
          <a:ln>
            <a:solidFill>
              <a:srgbClr val="0942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79712" y="73356"/>
            <a:ext cx="6692243" cy="12015501"/>
          </a:xfrm>
          <a:prstGeom prst="rect">
            <a:avLst/>
          </a:prstGeom>
          <a:solidFill>
            <a:schemeClr val="bg1"/>
          </a:solidFill>
          <a:ln w="41275">
            <a:solidFill>
              <a:srgbClr val="ADBC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800"/>
              <a:t>AO3</a:t>
            </a:r>
          </a:p>
          <a:p>
            <a:r>
              <a:rPr lang="en-GB" sz="800"/>
              <a:t>A returned focus on the formal elements:</a:t>
            </a:r>
          </a:p>
          <a:p>
            <a:r>
              <a:rPr lang="en-GB" sz="800"/>
              <a:t>Colour, shape, proportions, positive and negative space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406" r="530" b="32512"/>
          <a:stretch/>
        </p:blipFill>
        <p:spPr>
          <a:xfrm>
            <a:off x="5846142" y="11269960"/>
            <a:ext cx="794580" cy="276331"/>
          </a:xfrm>
          <a:prstGeom prst="rect">
            <a:avLst/>
          </a:prstGeom>
          <a:noFill/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623748" y="9424964"/>
            <a:ext cx="1922430" cy="1528998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>
              <a:solidFill>
                <a:schemeClr val="tx1"/>
              </a:solidFill>
            </a:endParaRPr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580000" flipH="1">
            <a:off x="4520717" y="7943556"/>
            <a:ext cx="1944701" cy="1516194"/>
          </a:xfrm>
          <a:prstGeom prst="blockArc">
            <a:avLst>
              <a:gd name="adj1" fmla="val 10800000"/>
              <a:gd name="adj2" fmla="val 496065"/>
              <a:gd name="adj3" fmla="val 28226"/>
            </a:avLst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572561" y="9227665"/>
            <a:ext cx="4037667" cy="429783"/>
          </a:xfrm>
          <a:prstGeom prst="rect">
            <a:avLst/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500599" y="7724573"/>
            <a:ext cx="4037394" cy="434769"/>
          </a:xfrm>
          <a:prstGeom prst="rect">
            <a:avLst/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531601" y="6417528"/>
            <a:ext cx="1965853" cy="1547410"/>
          </a:xfrm>
          <a:prstGeom prst="blockArc">
            <a:avLst>
              <a:gd name="adj1" fmla="val 10736163"/>
              <a:gd name="adj2" fmla="val 263439"/>
              <a:gd name="adj3" fmla="val 28511"/>
            </a:avLst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4510833" y="4896344"/>
            <a:ext cx="1968187" cy="154664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474809" y="6207611"/>
            <a:ext cx="4084208" cy="45116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529782" y="4730637"/>
            <a:ext cx="4109392" cy="419099"/>
          </a:xfrm>
          <a:prstGeom prst="rect">
            <a:avLst/>
          </a:prstGeom>
          <a:solidFill>
            <a:srgbClr val="09423B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604704" y="3392197"/>
            <a:ext cx="1952523" cy="1573543"/>
          </a:xfrm>
          <a:prstGeom prst="blockArc">
            <a:avLst>
              <a:gd name="adj1" fmla="val 10768173"/>
              <a:gd name="adj2" fmla="val 156513"/>
              <a:gd name="adj3" fmla="val 28217"/>
            </a:avLst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160000" flipH="1">
            <a:off x="4527563" y="1888036"/>
            <a:ext cx="1948331" cy="1546389"/>
          </a:xfrm>
          <a:prstGeom prst="blockArc">
            <a:avLst>
              <a:gd name="adj1" fmla="val 10800000"/>
              <a:gd name="adj2" fmla="val 443796"/>
              <a:gd name="adj3" fmla="val 27951"/>
            </a:avLst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591181" y="3200560"/>
            <a:ext cx="4027866" cy="435054"/>
          </a:xfrm>
          <a:prstGeom prst="rect">
            <a:avLst/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5335062" y="4564777"/>
            <a:ext cx="839727" cy="901853"/>
          </a:xfrm>
          <a:prstGeom prst="ellipse">
            <a:avLst/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5465404" y="4702623"/>
            <a:ext cx="581305" cy="6243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592715" y="6958622"/>
            <a:ext cx="839727" cy="901853"/>
          </a:xfrm>
          <a:prstGeom prst="ellipse">
            <a:avLst/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726088" y="7110862"/>
            <a:ext cx="581305" cy="6243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3260487" y="8953690"/>
            <a:ext cx="839727" cy="901853"/>
          </a:xfrm>
          <a:prstGeom prst="ellipse">
            <a:avLst/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3395516" y="9088547"/>
            <a:ext cx="581305" cy="6243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3481785" y="2922589"/>
            <a:ext cx="839727" cy="901853"/>
          </a:xfrm>
          <a:prstGeom prst="ellipse">
            <a:avLst/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3606828" y="3064955"/>
            <a:ext cx="581305" cy="6243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756163" y="1641088"/>
            <a:ext cx="648589" cy="508660"/>
          </a:xfrm>
          <a:prstGeom prst="triangle">
            <a:avLst/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3402612" y="9144735"/>
            <a:ext cx="581304" cy="602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17" b="1"/>
              <a:t>8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3389697" y="9143806"/>
            <a:ext cx="581304" cy="219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29" b="1"/>
              <a:t>YEAR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696196" y="7157574"/>
            <a:ext cx="581304" cy="219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29" b="1"/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715821" y="7173726"/>
            <a:ext cx="581304" cy="602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17" b="1"/>
              <a:t>9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5480205" y="4728190"/>
            <a:ext cx="581304" cy="219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29" b="1"/>
              <a:t>YEAR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5423197" y="4772267"/>
            <a:ext cx="640395" cy="602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17" b="1"/>
              <a:t>10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872D16A-BBC9-2E43-BEA6-EDAFD0B01410}"/>
              </a:ext>
            </a:extLst>
          </p:cNvPr>
          <p:cNvSpPr txBox="1"/>
          <p:nvPr/>
        </p:nvSpPr>
        <p:spPr>
          <a:xfrm>
            <a:off x="3551791" y="3117676"/>
            <a:ext cx="581304" cy="219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29" b="1"/>
              <a:t>YEAR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241783" y="10428100"/>
            <a:ext cx="839727" cy="901853"/>
          </a:xfrm>
          <a:prstGeom prst="ellipse">
            <a:avLst/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375418" y="10563613"/>
            <a:ext cx="581305" cy="6243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5381443" y="10660156"/>
            <a:ext cx="581304" cy="602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17" b="1"/>
              <a:t>7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5403824" y="10643930"/>
            <a:ext cx="581304" cy="219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29" b="1"/>
              <a:t>YEAR</a:t>
            </a:r>
          </a:p>
        </p:txBody>
      </p:sp>
      <p:sp>
        <p:nvSpPr>
          <p:cNvPr id="367" name="TextBox 366">
            <a:extLst>
              <a:ext uri="{FF2B5EF4-FFF2-40B4-BE49-F238E27FC236}">
                <a16:creationId xmlns:a16="http://schemas.microsoft.com/office/drawing/2014/main" id="{FFB81E5C-15C7-43B1-BE68-738F5F73B8ED}"/>
              </a:ext>
            </a:extLst>
          </p:cNvPr>
          <p:cNvSpPr txBox="1"/>
          <p:nvPr/>
        </p:nvSpPr>
        <p:spPr>
          <a:xfrm>
            <a:off x="3582181" y="3125329"/>
            <a:ext cx="626811" cy="602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17" b="1"/>
              <a:t>11</a:t>
            </a:r>
          </a:p>
        </p:txBody>
      </p:sp>
      <p:sp>
        <p:nvSpPr>
          <p:cNvPr id="17" name="AutoShape 2" descr="https://static.thenounproject.com/png/2098416-200.png">
            <a:extLst>
              <a:ext uri="{FF2B5EF4-FFF2-40B4-BE49-F238E27FC236}">
                <a16:creationId xmlns:a16="http://schemas.microsoft.com/office/drawing/2014/main" id="{03BC8A5B-B096-4AF3-BD31-DA46DE73684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323123" y="5990672"/>
            <a:ext cx="210661" cy="210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3198" tIns="31599" rIns="63198" bIns="31599" numCol="1" anchor="t" anchorCtr="0" compatLnSpc="1">
            <a:prstTxWarp prst="textNoShape">
              <a:avLst/>
            </a:prstTxWarp>
          </a:bodyPr>
          <a:lstStyle/>
          <a:p>
            <a:endParaRPr lang="en-GB" sz="1037"/>
          </a:p>
        </p:txBody>
      </p:sp>
      <p:sp>
        <p:nvSpPr>
          <p:cNvPr id="429" name="Rectangle 428">
            <a:extLst>
              <a:ext uri="{FF2B5EF4-FFF2-40B4-BE49-F238E27FC236}">
                <a16:creationId xmlns:a16="http://schemas.microsoft.com/office/drawing/2014/main" id="{41C85B5B-57FD-47DF-BD15-719B5AC5E7EB}"/>
              </a:ext>
            </a:extLst>
          </p:cNvPr>
          <p:cNvSpPr/>
          <p:nvPr/>
        </p:nvSpPr>
        <p:spPr>
          <a:xfrm>
            <a:off x="2506926" y="455577"/>
            <a:ext cx="3415224" cy="425453"/>
          </a:xfrm>
          <a:prstGeom prst="rect">
            <a:avLst/>
          </a:prstGeom>
          <a:noFill/>
          <a:ln w="6350">
            <a:noFill/>
          </a:ln>
        </p:spPr>
        <p:txBody>
          <a:bodyPr wrap="square" lIns="63198" tIns="31599" rIns="63198" bIns="31599">
            <a:spAutoFit/>
          </a:bodyPr>
          <a:lstStyle/>
          <a:p>
            <a:pPr algn="ctr"/>
            <a:r>
              <a:rPr lang="en-US" sz="2350" b="1">
                <a:ln w="0">
                  <a:noFill/>
                </a:ln>
                <a:solidFill>
                  <a:srgbClr val="0942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LEARNING</a:t>
            </a:r>
            <a:r>
              <a:rPr lang="en-US" sz="2350" b="1">
                <a:ln w="0"/>
                <a:solidFill>
                  <a:srgbClr val="0942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 </a:t>
            </a:r>
            <a:r>
              <a:rPr lang="en-US" sz="2350" b="1" spc="-104">
                <a:ln w="0"/>
                <a:solidFill>
                  <a:srgbClr val="0942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JOURNEY</a:t>
            </a:r>
          </a:p>
        </p:txBody>
      </p: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8D70BAEB-261E-4EEE-A477-664879BF7D42}"/>
              </a:ext>
            </a:extLst>
          </p:cNvPr>
          <p:cNvCxnSpPr>
            <a:cxnSpLocks/>
          </p:cNvCxnSpPr>
          <p:nvPr/>
        </p:nvCxnSpPr>
        <p:spPr>
          <a:xfrm flipH="1">
            <a:off x="5803935" y="8634824"/>
            <a:ext cx="48443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E31830EA-84C4-42C0-8E08-730FA8FF1140}"/>
              </a:ext>
            </a:extLst>
          </p:cNvPr>
          <p:cNvCxnSpPr/>
          <p:nvPr/>
        </p:nvCxnSpPr>
        <p:spPr>
          <a:xfrm>
            <a:off x="2601029" y="10728085"/>
            <a:ext cx="0" cy="41053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A20C7881-E26A-41F4-98E3-36B30483BF72}"/>
              </a:ext>
            </a:extLst>
          </p:cNvPr>
          <p:cNvCxnSpPr>
            <a:cxnSpLocks/>
          </p:cNvCxnSpPr>
          <p:nvPr/>
        </p:nvCxnSpPr>
        <p:spPr>
          <a:xfrm>
            <a:off x="2684546" y="6191301"/>
            <a:ext cx="0" cy="49492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7" name="Straight Connector 496">
            <a:extLst>
              <a:ext uri="{FF2B5EF4-FFF2-40B4-BE49-F238E27FC236}">
                <a16:creationId xmlns:a16="http://schemas.microsoft.com/office/drawing/2014/main" id="{A76ED8C3-6E66-4899-ACAE-F69F4D925E20}"/>
              </a:ext>
            </a:extLst>
          </p:cNvPr>
          <p:cNvCxnSpPr>
            <a:cxnSpLocks/>
          </p:cNvCxnSpPr>
          <p:nvPr/>
        </p:nvCxnSpPr>
        <p:spPr>
          <a:xfrm>
            <a:off x="3088854" y="4698175"/>
            <a:ext cx="0" cy="49388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9" name="Rectangle 518">
            <a:extLst>
              <a:ext uri="{FF2B5EF4-FFF2-40B4-BE49-F238E27FC236}">
                <a16:creationId xmlns:a16="http://schemas.microsoft.com/office/drawing/2014/main" id="{9E8750CC-4518-4211-8335-5760CCB49B85}"/>
              </a:ext>
            </a:extLst>
          </p:cNvPr>
          <p:cNvSpPr/>
          <p:nvPr/>
        </p:nvSpPr>
        <p:spPr>
          <a:xfrm>
            <a:off x="3650303" y="4792675"/>
            <a:ext cx="1961272" cy="29859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 sz="1659" b="1">
              <a:solidFill>
                <a:schemeClr val="bg1"/>
              </a:solidFill>
            </a:endParaRPr>
          </a:p>
        </p:txBody>
      </p:sp>
      <p:cxnSp>
        <p:nvCxnSpPr>
          <p:cNvPr id="543" name="Straight Connector 542">
            <a:extLst>
              <a:ext uri="{FF2B5EF4-FFF2-40B4-BE49-F238E27FC236}">
                <a16:creationId xmlns:a16="http://schemas.microsoft.com/office/drawing/2014/main" id="{B8AAAA7F-C9BB-4942-B6B8-94F07503C796}"/>
              </a:ext>
            </a:extLst>
          </p:cNvPr>
          <p:cNvCxnSpPr>
            <a:cxnSpLocks/>
          </p:cNvCxnSpPr>
          <p:nvPr/>
        </p:nvCxnSpPr>
        <p:spPr>
          <a:xfrm>
            <a:off x="5477606" y="1677540"/>
            <a:ext cx="0" cy="46095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62C85FD2-BACF-E918-7D49-6EDF4DF751C8}"/>
              </a:ext>
            </a:extLst>
          </p:cNvPr>
          <p:cNvSpPr/>
          <p:nvPr/>
        </p:nvSpPr>
        <p:spPr>
          <a:xfrm>
            <a:off x="1536185" y="10727301"/>
            <a:ext cx="3810486" cy="429783"/>
          </a:xfrm>
          <a:prstGeom prst="rect">
            <a:avLst/>
          </a:prstGeom>
          <a:solidFill>
            <a:srgbClr val="094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7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FD7DF87-5B8F-B221-699C-A4940291D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177" y="246800"/>
            <a:ext cx="500492" cy="52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25A121F-15CC-28DF-B603-744951902D63}"/>
              </a:ext>
            </a:extLst>
          </p:cNvPr>
          <p:cNvSpPr/>
          <p:nvPr/>
        </p:nvSpPr>
        <p:spPr>
          <a:xfrm>
            <a:off x="3495626" y="229252"/>
            <a:ext cx="2439518" cy="276502"/>
          </a:xfrm>
          <a:prstGeom prst="rect">
            <a:avLst/>
          </a:prstGeom>
          <a:noFill/>
        </p:spPr>
        <p:txBody>
          <a:bodyPr wrap="square" lIns="63198" tIns="31599" rIns="63198" bIns="31599">
            <a:spAutoFit/>
          </a:bodyPr>
          <a:lstStyle/>
          <a:p>
            <a:pPr algn="ctr"/>
            <a:r>
              <a:rPr lang="en-US" sz="1382" b="1">
                <a:ln w="0"/>
                <a:solidFill>
                  <a:srgbClr val="09423B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ill Sans MT" panose="020B0502020104020203" pitchFamily="34" charset="0"/>
              </a:rPr>
              <a:t>ART Department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C3D9591-7A96-33B5-7E22-0EAB75D3F617}"/>
              </a:ext>
            </a:extLst>
          </p:cNvPr>
          <p:cNvSpPr txBox="1"/>
          <p:nvPr/>
        </p:nvSpPr>
        <p:spPr>
          <a:xfrm>
            <a:off x="2780091" y="10820851"/>
            <a:ext cx="2728666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>
                <a:solidFill>
                  <a:schemeClr val="bg1"/>
                </a:solidFill>
              </a:rPr>
              <a:t>Elements in Art: Tone, Shape, Scale and Form</a:t>
            </a:r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F98A25E-7301-4F62-AE16-E6412EEEDD69}"/>
              </a:ext>
            </a:extLst>
          </p:cNvPr>
          <p:cNvCxnSpPr>
            <a:cxnSpLocks/>
          </p:cNvCxnSpPr>
          <p:nvPr/>
        </p:nvCxnSpPr>
        <p:spPr>
          <a:xfrm>
            <a:off x="2701402" y="10696424"/>
            <a:ext cx="0" cy="45425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F9A4DE3A-1DA2-814F-9DA0-C672DAA59093}"/>
              </a:ext>
            </a:extLst>
          </p:cNvPr>
          <p:cNvSpPr txBox="1"/>
          <p:nvPr/>
        </p:nvSpPr>
        <p:spPr>
          <a:xfrm>
            <a:off x="4318553" y="7825597"/>
            <a:ext cx="1339895" cy="25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37">
                <a:solidFill>
                  <a:schemeClr val="bg1"/>
                </a:solidFill>
              </a:rPr>
              <a:t>Street Art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6643A2D-ECD0-E988-CAC2-C46EB8875CC3}"/>
              </a:ext>
            </a:extLst>
          </p:cNvPr>
          <p:cNvCxnSpPr>
            <a:cxnSpLocks/>
          </p:cNvCxnSpPr>
          <p:nvPr/>
        </p:nvCxnSpPr>
        <p:spPr>
          <a:xfrm>
            <a:off x="3605027" y="7697119"/>
            <a:ext cx="2284" cy="47163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BF4108D5-5E98-0250-D8FE-5543EFC0C42C}"/>
              </a:ext>
            </a:extLst>
          </p:cNvPr>
          <p:cNvSpPr txBox="1"/>
          <p:nvPr/>
        </p:nvSpPr>
        <p:spPr>
          <a:xfrm>
            <a:off x="1722973" y="7826463"/>
            <a:ext cx="1494896" cy="25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37">
                <a:solidFill>
                  <a:schemeClr val="bg1"/>
                </a:solidFill>
              </a:rPr>
              <a:t>Food Glorious Food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C6EC4BB-F0C0-B726-CFF7-0DF72A2BA22C}"/>
              </a:ext>
            </a:extLst>
          </p:cNvPr>
          <p:cNvSpPr txBox="1"/>
          <p:nvPr/>
        </p:nvSpPr>
        <p:spPr>
          <a:xfrm>
            <a:off x="1299128" y="6308072"/>
            <a:ext cx="1627873" cy="2519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>
                <a:solidFill>
                  <a:schemeClr val="bg1"/>
                </a:solidFill>
              </a:rPr>
              <a:t>Natural form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3FF53EE-66AD-9195-FDFE-1C1A4777E63F}"/>
              </a:ext>
            </a:extLst>
          </p:cNvPr>
          <p:cNvSpPr txBox="1"/>
          <p:nvPr/>
        </p:nvSpPr>
        <p:spPr>
          <a:xfrm>
            <a:off x="3331596" y="6313307"/>
            <a:ext cx="1494896" cy="2519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>
                <a:solidFill>
                  <a:schemeClr val="bg1"/>
                </a:solidFill>
                <a:ea typeface="Calibri"/>
                <a:cs typeface="Calibri"/>
              </a:rPr>
              <a:t>Shapes: Marbles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0DF13E6-7A3E-3545-F02F-FDE045177AF6}"/>
              </a:ext>
            </a:extLst>
          </p:cNvPr>
          <p:cNvSpPr txBox="1"/>
          <p:nvPr/>
        </p:nvSpPr>
        <p:spPr>
          <a:xfrm rot="18381209">
            <a:off x="5286977" y="5777757"/>
            <a:ext cx="1483849" cy="25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37">
                <a:solidFill>
                  <a:schemeClr val="bg1"/>
                </a:solidFill>
              </a:rPr>
              <a:t>Shapes: Collage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07F95F99-332B-084C-92D6-0612F033D908}"/>
              </a:ext>
            </a:extLst>
          </p:cNvPr>
          <p:cNvSpPr txBox="1"/>
          <p:nvPr/>
        </p:nvSpPr>
        <p:spPr>
          <a:xfrm>
            <a:off x="3561031" y="4713703"/>
            <a:ext cx="2067523" cy="411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37">
                <a:solidFill>
                  <a:schemeClr val="bg1"/>
                </a:solidFill>
              </a:rPr>
              <a:t>Strike a Pose:</a:t>
            </a:r>
          </a:p>
          <a:p>
            <a:r>
              <a:rPr lang="en-GB" sz="1037">
                <a:solidFill>
                  <a:schemeClr val="bg1"/>
                </a:solidFill>
              </a:rPr>
              <a:t>Black History Month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3A0ED6D8-E7A9-1DA7-1F02-AD71460BBE05}"/>
              </a:ext>
            </a:extLst>
          </p:cNvPr>
          <p:cNvSpPr txBox="1"/>
          <p:nvPr/>
        </p:nvSpPr>
        <p:spPr>
          <a:xfrm>
            <a:off x="1350984" y="4714150"/>
            <a:ext cx="2067523" cy="411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37">
                <a:solidFill>
                  <a:schemeClr val="bg1"/>
                </a:solidFill>
              </a:rPr>
              <a:t>Strike a Pose:</a:t>
            </a:r>
          </a:p>
          <a:p>
            <a:r>
              <a:rPr lang="en-GB" sz="1037">
                <a:solidFill>
                  <a:schemeClr val="bg1"/>
                </a:solidFill>
              </a:rPr>
              <a:t>Celebrity Culture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E5B47A99-E9E7-3A77-D44A-8357DFBD0A8C}"/>
              </a:ext>
            </a:extLst>
          </p:cNvPr>
          <p:cNvCxnSpPr>
            <a:cxnSpLocks/>
          </p:cNvCxnSpPr>
          <p:nvPr/>
        </p:nvCxnSpPr>
        <p:spPr>
          <a:xfrm flipH="1">
            <a:off x="787307" y="4299152"/>
            <a:ext cx="510097" cy="17373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>
            <a:extLst>
              <a:ext uri="{FF2B5EF4-FFF2-40B4-BE49-F238E27FC236}">
                <a16:creationId xmlns:a16="http://schemas.microsoft.com/office/drawing/2014/main" id="{13B29EB0-A950-BCC0-E52F-32367618BAFB}"/>
              </a:ext>
            </a:extLst>
          </p:cNvPr>
          <p:cNvSpPr txBox="1"/>
          <p:nvPr/>
        </p:nvSpPr>
        <p:spPr>
          <a:xfrm>
            <a:off x="4618407" y="3193961"/>
            <a:ext cx="2067523" cy="4115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>
                <a:solidFill>
                  <a:schemeClr val="bg1"/>
                </a:solidFill>
              </a:rPr>
              <a:t>Strike a Pose:</a:t>
            </a:r>
          </a:p>
          <a:p>
            <a:r>
              <a:rPr lang="en-GB" sz="1037">
                <a:solidFill>
                  <a:schemeClr val="bg1"/>
                </a:solidFill>
              </a:rPr>
              <a:t>Independent project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CF317D39-59EF-7548-C7E5-A7E7E935E19F}"/>
              </a:ext>
            </a:extLst>
          </p:cNvPr>
          <p:cNvSpPr txBox="1"/>
          <p:nvPr/>
        </p:nvSpPr>
        <p:spPr>
          <a:xfrm>
            <a:off x="1283607" y="1679840"/>
            <a:ext cx="4234249" cy="475258"/>
          </a:xfrm>
          <a:prstGeom prst="rect">
            <a:avLst/>
          </a:prstGeom>
          <a:solidFill>
            <a:srgbClr val="09423B"/>
          </a:solidFill>
        </p:spPr>
        <p:txBody>
          <a:bodyPr wrap="square" rtlCol="0">
            <a:spAutoFit/>
          </a:bodyPr>
          <a:lstStyle/>
          <a:p>
            <a:pPr algn="ctr"/>
            <a:endParaRPr lang="en-GB" sz="1244">
              <a:solidFill>
                <a:schemeClr val="bg1"/>
              </a:solidFill>
            </a:endParaRPr>
          </a:p>
          <a:p>
            <a:pPr algn="ctr"/>
            <a:endParaRPr lang="en-GB" sz="1244">
              <a:solidFill>
                <a:schemeClr val="bg1"/>
              </a:solidFill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8A5B058-3832-DD96-7B2B-2BC2BBE62CBD}"/>
              </a:ext>
            </a:extLst>
          </p:cNvPr>
          <p:cNvSpPr txBox="1"/>
          <p:nvPr/>
        </p:nvSpPr>
        <p:spPr>
          <a:xfrm>
            <a:off x="4802304" y="11362729"/>
            <a:ext cx="839043" cy="6694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Understanding the formal elements tone, shape, scale and form.</a:t>
            </a:r>
            <a:endParaRPr lang="en-GB" sz="750">
              <a:solidFill>
                <a:srgbClr val="09423B"/>
              </a:solidFill>
              <a:ea typeface="Calibri"/>
              <a:cs typeface="Calibri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9820AB93-D974-DFFE-6B31-E690C85B4F92}"/>
              </a:ext>
            </a:extLst>
          </p:cNvPr>
          <p:cNvSpPr txBox="1"/>
          <p:nvPr/>
        </p:nvSpPr>
        <p:spPr>
          <a:xfrm>
            <a:off x="108132" y="10443207"/>
            <a:ext cx="915707" cy="56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Using mark making techniques with oil pastels.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3A089AE9-6DE6-8F91-BFC8-6A8290C1BA1D}"/>
              </a:ext>
            </a:extLst>
          </p:cNvPr>
          <p:cNvCxnSpPr/>
          <p:nvPr/>
        </p:nvCxnSpPr>
        <p:spPr>
          <a:xfrm flipV="1">
            <a:off x="2916767" y="11110981"/>
            <a:ext cx="0" cy="3039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D8309E61-61A7-CD33-E1BF-07C45AF37821}"/>
              </a:ext>
            </a:extLst>
          </p:cNvPr>
          <p:cNvCxnSpPr/>
          <p:nvPr/>
        </p:nvCxnSpPr>
        <p:spPr>
          <a:xfrm flipV="1">
            <a:off x="4861456" y="11058907"/>
            <a:ext cx="0" cy="3039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id="{27110302-1708-80DC-C7C4-75D6864B6AF8}"/>
              </a:ext>
            </a:extLst>
          </p:cNvPr>
          <p:cNvSpPr txBox="1"/>
          <p:nvPr/>
        </p:nvSpPr>
        <p:spPr>
          <a:xfrm>
            <a:off x="4523498" y="10307514"/>
            <a:ext cx="715702" cy="326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Creating a tonal scale.</a:t>
            </a:r>
          </a:p>
        </p:txBody>
      </p: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B0841ACC-EC9D-840D-8FCF-E2630BD5D5FE}"/>
              </a:ext>
            </a:extLst>
          </p:cNvPr>
          <p:cNvCxnSpPr>
            <a:cxnSpLocks/>
          </p:cNvCxnSpPr>
          <p:nvPr/>
        </p:nvCxnSpPr>
        <p:spPr>
          <a:xfrm flipV="1">
            <a:off x="2072716" y="11088374"/>
            <a:ext cx="13478" cy="4297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>
            <a:extLst>
              <a:ext uri="{FF2B5EF4-FFF2-40B4-BE49-F238E27FC236}">
                <a16:creationId xmlns:a16="http://schemas.microsoft.com/office/drawing/2014/main" id="{AC03F0FD-2CA9-6C0E-0C7C-48BFCBD91021}"/>
              </a:ext>
            </a:extLst>
          </p:cNvPr>
          <p:cNvSpPr txBox="1"/>
          <p:nvPr/>
        </p:nvSpPr>
        <p:spPr>
          <a:xfrm>
            <a:off x="3900172" y="9703080"/>
            <a:ext cx="1515391" cy="44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Studying the installation Blood swept lands and seas of red by Paul Cumins and Tom Piper.</a:t>
            </a:r>
          </a:p>
        </p:txBody>
      </p: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FF5E2897-930E-7978-BD7B-EFB397D7B301}"/>
              </a:ext>
            </a:extLst>
          </p:cNvPr>
          <p:cNvCxnSpPr>
            <a:cxnSpLocks/>
          </p:cNvCxnSpPr>
          <p:nvPr/>
        </p:nvCxnSpPr>
        <p:spPr>
          <a:xfrm flipH="1" flipV="1">
            <a:off x="5846141" y="9459723"/>
            <a:ext cx="295644" cy="2440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id="{4B6AD282-9D2B-84DB-6980-9BC0845F7DD8}"/>
              </a:ext>
            </a:extLst>
          </p:cNvPr>
          <p:cNvSpPr txBox="1"/>
          <p:nvPr/>
        </p:nvSpPr>
        <p:spPr>
          <a:xfrm>
            <a:off x="2598948" y="11436208"/>
            <a:ext cx="902491" cy="5601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Understanding tints and shades and how to apply them.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15094E7E-36D4-3D9F-3B78-C3D5FA8ED4CA}"/>
              </a:ext>
            </a:extLst>
          </p:cNvPr>
          <p:cNvSpPr txBox="1"/>
          <p:nvPr/>
        </p:nvSpPr>
        <p:spPr>
          <a:xfrm>
            <a:off x="3333007" y="11341004"/>
            <a:ext cx="831247" cy="44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Developing shading skills using a pencil.</a:t>
            </a:r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93945C5E-3429-40AE-8954-A2171E373A1E}"/>
              </a:ext>
            </a:extLst>
          </p:cNvPr>
          <p:cNvCxnSpPr>
            <a:cxnSpLocks/>
          </p:cNvCxnSpPr>
          <p:nvPr/>
        </p:nvCxnSpPr>
        <p:spPr>
          <a:xfrm flipH="1">
            <a:off x="2370011" y="10587466"/>
            <a:ext cx="1373" cy="2037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>
            <a:extLst>
              <a:ext uri="{FF2B5EF4-FFF2-40B4-BE49-F238E27FC236}">
                <a16:creationId xmlns:a16="http://schemas.microsoft.com/office/drawing/2014/main" id="{6E64418A-BD3D-B169-1784-3E8D0DAB9BEF}"/>
              </a:ext>
            </a:extLst>
          </p:cNvPr>
          <p:cNvSpPr txBox="1"/>
          <p:nvPr/>
        </p:nvSpPr>
        <p:spPr>
          <a:xfrm>
            <a:off x="215579" y="11183943"/>
            <a:ext cx="765394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Understanding the formal elements colour, texture and composition.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5ED8A737-ABCD-90A1-8AD8-61E36FF27DA4}"/>
              </a:ext>
            </a:extLst>
          </p:cNvPr>
          <p:cNvSpPr txBox="1"/>
          <p:nvPr/>
        </p:nvSpPr>
        <p:spPr>
          <a:xfrm>
            <a:off x="2924234" y="10056993"/>
            <a:ext cx="938958" cy="6694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Know how to use mark making to represent different surfaces and textures.</a:t>
            </a:r>
          </a:p>
        </p:txBody>
      </p: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59AD5CFC-F5EA-9F87-54DE-3F6B3A9CCBA9}"/>
              </a:ext>
            </a:extLst>
          </p:cNvPr>
          <p:cNvCxnSpPr>
            <a:cxnSpLocks/>
          </p:cNvCxnSpPr>
          <p:nvPr/>
        </p:nvCxnSpPr>
        <p:spPr>
          <a:xfrm>
            <a:off x="2269056" y="9149845"/>
            <a:ext cx="16233" cy="1661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554A7BC5-21E7-4AB0-05CA-0A55EA2D28F4}"/>
              </a:ext>
            </a:extLst>
          </p:cNvPr>
          <p:cNvCxnSpPr>
            <a:cxnSpLocks/>
          </p:cNvCxnSpPr>
          <p:nvPr/>
        </p:nvCxnSpPr>
        <p:spPr>
          <a:xfrm flipH="1">
            <a:off x="1157307" y="10164370"/>
            <a:ext cx="228443" cy="107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Straight Arrow Connector 1038">
            <a:extLst>
              <a:ext uri="{FF2B5EF4-FFF2-40B4-BE49-F238E27FC236}">
                <a16:creationId xmlns:a16="http://schemas.microsoft.com/office/drawing/2014/main" id="{7508BC3D-76BC-F0E4-497C-20D1320E68F0}"/>
              </a:ext>
            </a:extLst>
          </p:cNvPr>
          <p:cNvCxnSpPr>
            <a:cxnSpLocks/>
          </p:cNvCxnSpPr>
          <p:nvPr/>
        </p:nvCxnSpPr>
        <p:spPr>
          <a:xfrm>
            <a:off x="4811863" y="10612235"/>
            <a:ext cx="0" cy="2609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4" name="TextBox 1043">
            <a:extLst>
              <a:ext uri="{FF2B5EF4-FFF2-40B4-BE49-F238E27FC236}">
                <a16:creationId xmlns:a16="http://schemas.microsoft.com/office/drawing/2014/main" id="{C116951C-7E84-7B4C-FA06-A09C2BF156A1}"/>
              </a:ext>
            </a:extLst>
          </p:cNvPr>
          <p:cNvSpPr txBox="1"/>
          <p:nvPr/>
        </p:nvSpPr>
        <p:spPr>
          <a:xfrm>
            <a:off x="6196125" y="8861362"/>
            <a:ext cx="6185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Reflection of those who have been lost in war. </a:t>
            </a:r>
          </a:p>
        </p:txBody>
      </p:sp>
      <p:cxnSp>
        <p:nvCxnSpPr>
          <p:cNvPr id="1045" name="Straight Arrow Connector 1044">
            <a:extLst>
              <a:ext uri="{FF2B5EF4-FFF2-40B4-BE49-F238E27FC236}">
                <a16:creationId xmlns:a16="http://schemas.microsoft.com/office/drawing/2014/main" id="{8F6267E3-0440-197D-C283-34B0DF769FFD}"/>
              </a:ext>
            </a:extLst>
          </p:cNvPr>
          <p:cNvCxnSpPr>
            <a:cxnSpLocks/>
          </p:cNvCxnSpPr>
          <p:nvPr/>
        </p:nvCxnSpPr>
        <p:spPr>
          <a:xfrm flipV="1">
            <a:off x="4927521" y="9502765"/>
            <a:ext cx="51168" cy="2012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6" name="TextBox 1045">
            <a:extLst>
              <a:ext uri="{FF2B5EF4-FFF2-40B4-BE49-F238E27FC236}">
                <a16:creationId xmlns:a16="http://schemas.microsoft.com/office/drawing/2014/main" id="{4F5EEC42-9F46-E94A-4CFB-82834BC2DA43}"/>
              </a:ext>
            </a:extLst>
          </p:cNvPr>
          <p:cNvSpPr txBox="1"/>
          <p:nvPr/>
        </p:nvSpPr>
        <p:spPr>
          <a:xfrm>
            <a:off x="6019868" y="9671997"/>
            <a:ext cx="76012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Working collaboratively to create an installation.</a:t>
            </a:r>
          </a:p>
        </p:txBody>
      </p:sp>
      <p:cxnSp>
        <p:nvCxnSpPr>
          <p:cNvPr id="1049" name="Straight Arrow Connector 1048">
            <a:extLst>
              <a:ext uri="{FF2B5EF4-FFF2-40B4-BE49-F238E27FC236}">
                <a16:creationId xmlns:a16="http://schemas.microsoft.com/office/drawing/2014/main" id="{92A1D196-A8A0-0FCD-3867-96B12F2D1873}"/>
              </a:ext>
            </a:extLst>
          </p:cNvPr>
          <p:cNvCxnSpPr>
            <a:cxnSpLocks/>
          </p:cNvCxnSpPr>
          <p:nvPr/>
        </p:nvCxnSpPr>
        <p:spPr>
          <a:xfrm>
            <a:off x="4486151" y="9147635"/>
            <a:ext cx="0" cy="1748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FE4E406F-4006-0761-B9E3-9CA1B648C590}"/>
              </a:ext>
            </a:extLst>
          </p:cNvPr>
          <p:cNvCxnSpPr>
            <a:cxnSpLocks/>
          </p:cNvCxnSpPr>
          <p:nvPr/>
        </p:nvCxnSpPr>
        <p:spPr>
          <a:xfrm flipH="1" flipV="1">
            <a:off x="2262288" y="9538331"/>
            <a:ext cx="171323" cy="1913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Box 152">
            <a:extLst>
              <a:ext uri="{FF2B5EF4-FFF2-40B4-BE49-F238E27FC236}">
                <a16:creationId xmlns:a16="http://schemas.microsoft.com/office/drawing/2014/main" id="{6612B559-EB04-A300-5BBD-0C4767F36E6A}"/>
              </a:ext>
            </a:extLst>
          </p:cNvPr>
          <p:cNvSpPr txBox="1"/>
          <p:nvPr/>
        </p:nvSpPr>
        <p:spPr>
          <a:xfrm>
            <a:off x="392971" y="7902734"/>
            <a:ext cx="74533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Develop acrylic painting skills considering blending and mark making techniques.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0FD6A226-76D7-18D1-9DFD-2967F388CF11}"/>
              </a:ext>
            </a:extLst>
          </p:cNvPr>
          <p:cNvSpPr txBox="1"/>
          <p:nvPr/>
        </p:nvSpPr>
        <p:spPr>
          <a:xfrm>
            <a:off x="5640070" y="7350568"/>
            <a:ext cx="1083173" cy="209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Artist reference: Roa.</a:t>
            </a:r>
          </a:p>
        </p:txBody>
      </p:sp>
      <p:cxnSp>
        <p:nvCxnSpPr>
          <p:cNvPr id="157" name="Straight Arrow Connector 156">
            <a:extLst>
              <a:ext uri="{FF2B5EF4-FFF2-40B4-BE49-F238E27FC236}">
                <a16:creationId xmlns:a16="http://schemas.microsoft.com/office/drawing/2014/main" id="{288830DB-B90A-29FC-49E1-6DBD6312A662}"/>
              </a:ext>
            </a:extLst>
          </p:cNvPr>
          <p:cNvCxnSpPr>
            <a:cxnSpLocks/>
          </p:cNvCxnSpPr>
          <p:nvPr/>
        </p:nvCxnSpPr>
        <p:spPr>
          <a:xfrm flipH="1">
            <a:off x="5626629" y="7557058"/>
            <a:ext cx="184557" cy="2442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Arrow Connector 191">
            <a:extLst>
              <a:ext uri="{FF2B5EF4-FFF2-40B4-BE49-F238E27FC236}">
                <a16:creationId xmlns:a16="http://schemas.microsoft.com/office/drawing/2014/main" id="{63750CA7-7AFB-AD9B-953E-AF7CBCA5F8A3}"/>
              </a:ext>
            </a:extLst>
          </p:cNvPr>
          <p:cNvCxnSpPr>
            <a:cxnSpLocks/>
          </p:cNvCxnSpPr>
          <p:nvPr/>
        </p:nvCxnSpPr>
        <p:spPr>
          <a:xfrm>
            <a:off x="4898217" y="7611688"/>
            <a:ext cx="1855" cy="2193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>
            <a:extLst>
              <a:ext uri="{FF2B5EF4-FFF2-40B4-BE49-F238E27FC236}">
                <a16:creationId xmlns:a16="http://schemas.microsoft.com/office/drawing/2014/main" id="{C65A41F3-4DC5-6EBD-E12F-3E382BCBF9DB}"/>
              </a:ext>
            </a:extLst>
          </p:cNvPr>
          <p:cNvSpPr txBox="1"/>
          <p:nvPr/>
        </p:nvSpPr>
        <p:spPr>
          <a:xfrm>
            <a:off x="1941583" y="8859137"/>
            <a:ext cx="1444968" cy="3231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Using patterns and symmetry with line work and spray paint.</a:t>
            </a:r>
            <a:endParaRPr lang="en-US"/>
          </a:p>
        </p:txBody>
      </p:sp>
      <p:cxnSp>
        <p:nvCxnSpPr>
          <p:cNvPr id="199" name="Straight Arrow Connector 198">
            <a:extLst>
              <a:ext uri="{FF2B5EF4-FFF2-40B4-BE49-F238E27FC236}">
                <a16:creationId xmlns:a16="http://schemas.microsoft.com/office/drawing/2014/main" id="{D2CD7C3D-E8A6-1E38-2EEE-4E1B82752D4B}"/>
              </a:ext>
            </a:extLst>
          </p:cNvPr>
          <p:cNvCxnSpPr>
            <a:cxnSpLocks/>
          </p:cNvCxnSpPr>
          <p:nvPr/>
        </p:nvCxnSpPr>
        <p:spPr>
          <a:xfrm flipV="1">
            <a:off x="938867" y="7940044"/>
            <a:ext cx="213225" cy="958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TextBox 199">
            <a:extLst>
              <a:ext uri="{FF2B5EF4-FFF2-40B4-BE49-F238E27FC236}">
                <a16:creationId xmlns:a16="http://schemas.microsoft.com/office/drawing/2014/main" id="{1E705B9A-067C-3745-1E94-CCB3FD3D16C3}"/>
              </a:ext>
            </a:extLst>
          </p:cNvPr>
          <p:cNvSpPr txBox="1"/>
          <p:nvPr/>
        </p:nvSpPr>
        <p:spPr>
          <a:xfrm>
            <a:off x="4356836" y="7334520"/>
            <a:ext cx="9347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Understanding the history of Graffiti.</a:t>
            </a:r>
          </a:p>
        </p:txBody>
      </p:sp>
      <p:cxnSp>
        <p:nvCxnSpPr>
          <p:cNvPr id="216" name="Straight Arrow Connector 215">
            <a:extLst>
              <a:ext uri="{FF2B5EF4-FFF2-40B4-BE49-F238E27FC236}">
                <a16:creationId xmlns:a16="http://schemas.microsoft.com/office/drawing/2014/main" id="{ADDB4332-9CAC-260F-8FC0-8A3709D2F5DE}"/>
              </a:ext>
            </a:extLst>
          </p:cNvPr>
          <p:cNvCxnSpPr>
            <a:cxnSpLocks/>
          </p:cNvCxnSpPr>
          <p:nvPr/>
        </p:nvCxnSpPr>
        <p:spPr>
          <a:xfrm flipV="1">
            <a:off x="3123264" y="6512209"/>
            <a:ext cx="25683" cy="2223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TextBox 236">
            <a:extLst>
              <a:ext uri="{FF2B5EF4-FFF2-40B4-BE49-F238E27FC236}">
                <a16:creationId xmlns:a16="http://schemas.microsoft.com/office/drawing/2014/main" id="{C118AD9B-F01A-B0D8-75A5-50E9388148AE}"/>
              </a:ext>
            </a:extLst>
          </p:cNvPr>
          <p:cNvSpPr txBox="1"/>
          <p:nvPr/>
        </p:nvSpPr>
        <p:spPr>
          <a:xfrm>
            <a:off x="2686489" y="5759571"/>
            <a:ext cx="982283" cy="4431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Artist Reference</a:t>
            </a:r>
          </a:p>
          <a:p>
            <a:r>
              <a:rPr lang="en-GB" sz="750">
                <a:solidFill>
                  <a:srgbClr val="09423B"/>
                </a:solidFill>
              </a:rPr>
              <a:t>Sarah Graham.</a:t>
            </a:r>
          </a:p>
        </p:txBody>
      </p:sp>
      <p:cxnSp>
        <p:nvCxnSpPr>
          <p:cNvPr id="238" name="Straight Arrow Connector 237">
            <a:extLst>
              <a:ext uri="{FF2B5EF4-FFF2-40B4-BE49-F238E27FC236}">
                <a16:creationId xmlns:a16="http://schemas.microsoft.com/office/drawing/2014/main" id="{F6B8AA19-11B3-05B8-425E-54285CBE465F}"/>
              </a:ext>
            </a:extLst>
          </p:cNvPr>
          <p:cNvCxnSpPr>
            <a:cxnSpLocks/>
          </p:cNvCxnSpPr>
          <p:nvPr/>
        </p:nvCxnSpPr>
        <p:spPr>
          <a:xfrm>
            <a:off x="2908681" y="6152170"/>
            <a:ext cx="0" cy="2092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3" name="TextBox 242">
            <a:extLst>
              <a:ext uri="{FF2B5EF4-FFF2-40B4-BE49-F238E27FC236}">
                <a16:creationId xmlns:a16="http://schemas.microsoft.com/office/drawing/2014/main" id="{ECD58137-C8C5-D26F-44D7-D9615BDFC9E5}"/>
              </a:ext>
            </a:extLst>
          </p:cNvPr>
          <p:cNvSpPr txBox="1"/>
          <p:nvPr/>
        </p:nvSpPr>
        <p:spPr>
          <a:xfrm>
            <a:off x="1257096" y="5627007"/>
            <a:ext cx="1708857" cy="5539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AO3</a:t>
            </a:r>
          </a:p>
          <a:p>
            <a:r>
              <a:rPr lang="en-GB" sz="750" dirty="0">
                <a:solidFill>
                  <a:srgbClr val="09423B"/>
                </a:solidFill>
              </a:rPr>
              <a:t>A returned focus on the formal elements: colour, tone, form scale, proportions and texture.</a:t>
            </a:r>
            <a:endParaRPr lang="en-GB" sz="750" dirty="0">
              <a:solidFill>
                <a:srgbClr val="09423B"/>
              </a:solidFill>
              <a:ea typeface="Calibri"/>
              <a:cs typeface="Calibri"/>
            </a:endParaRPr>
          </a:p>
        </p:txBody>
      </p:sp>
      <p:cxnSp>
        <p:nvCxnSpPr>
          <p:cNvPr id="245" name="Straight Arrow Connector 244">
            <a:extLst>
              <a:ext uri="{FF2B5EF4-FFF2-40B4-BE49-F238E27FC236}">
                <a16:creationId xmlns:a16="http://schemas.microsoft.com/office/drawing/2014/main" id="{45A5E6D0-63A4-B715-E93F-1183A9A8A413}"/>
              </a:ext>
            </a:extLst>
          </p:cNvPr>
          <p:cNvCxnSpPr/>
          <p:nvPr/>
        </p:nvCxnSpPr>
        <p:spPr>
          <a:xfrm>
            <a:off x="1478531" y="6134718"/>
            <a:ext cx="18991" cy="1928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6" name="TextBox 245">
            <a:extLst>
              <a:ext uri="{FF2B5EF4-FFF2-40B4-BE49-F238E27FC236}">
                <a16:creationId xmlns:a16="http://schemas.microsoft.com/office/drawing/2014/main" id="{84D8A19E-C6A8-122A-FA82-FEFBBC162DD1}"/>
              </a:ext>
            </a:extLst>
          </p:cNvPr>
          <p:cNvSpPr txBox="1"/>
          <p:nvPr/>
        </p:nvSpPr>
        <p:spPr>
          <a:xfrm>
            <a:off x="22215" y="6627513"/>
            <a:ext cx="705354" cy="11310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Artist Reference:</a:t>
            </a:r>
            <a:endParaRPr lang="en-GB" sz="750">
              <a:solidFill>
                <a:srgbClr val="09423B"/>
              </a:solidFill>
              <a:ea typeface="Calibri"/>
              <a:cs typeface="Calibri"/>
            </a:endParaRPr>
          </a:p>
          <a:p>
            <a:r>
              <a:rPr lang="en-GB" sz="750" dirty="0">
                <a:solidFill>
                  <a:srgbClr val="09423B"/>
                </a:solidFill>
              </a:rPr>
              <a:t>Georgia O’Keeffe, Karl </a:t>
            </a:r>
            <a:r>
              <a:rPr lang="en-GB" sz="750" dirty="0" err="1">
                <a:solidFill>
                  <a:srgbClr val="09423B"/>
                </a:solidFill>
              </a:rPr>
              <a:t>Blossfeldt</a:t>
            </a:r>
            <a:r>
              <a:rPr lang="en-GB" sz="750" dirty="0">
                <a:solidFill>
                  <a:srgbClr val="09423B"/>
                </a:solidFill>
              </a:rPr>
              <a:t>, Dennis Wojtkiewicz.</a:t>
            </a:r>
          </a:p>
        </p:txBody>
      </p:sp>
      <p:cxnSp>
        <p:nvCxnSpPr>
          <p:cNvPr id="248" name="Straight Arrow Connector 247">
            <a:extLst>
              <a:ext uri="{FF2B5EF4-FFF2-40B4-BE49-F238E27FC236}">
                <a16:creationId xmlns:a16="http://schemas.microsoft.com/office/drawing/2014/main" id="{F17A544C-E52E-E015-7E3E-FF572D38EEBB}"/>
              </a:ext>
            </a:extLst>
          </p:cNvPr>
          <p:cNvCxnSpPr/>
          <p:nvPr/>
        </p:nvCxnSpPr>
        <p:spPr>
          <a:xfrm flipV="1">
            <a:off x="568277" y="6741475"/>
            <a:ext cx="390194" cy="53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4" name="Straight Arrow Connector 353">
            <a:extLst>
              <a:ext uri="{FF2B5EF4-FFF2-40B4-BE49-F238E27FC236}">
                <a16:creationId xmlns:a16="http://schemas.microsoft.com/office/drawing/2014/main" id="{8DBF725B-7017-69D0-727A-EBF39894C7E8}"/>
              </a:ext>
            </a:extLst>
          </p:cNvPr>
          <p:cNvCxnSpPr>
            <a:cxnSpLocks/>
          </p:cNvCxnSpPr>
          <p:nvPr/>
        </p:nvCxnSpPr>
        <p:spPr>
          <a:xfrm flipV="1">
            <a:off x="1880142" y="6538722"/>
            <a:ext cx="0" cy="2297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5" name="TextBox 354">
            <a:extLst>
              <a:ext uri="{FF2B5EF4-FFF2-40B4-BE49-F238E27FC236}">
                <a16:creationId xmlns:a16="http://schemas.microsoft.com/office/drawing/2014/main" id="{721CAC17-7DA0-DB0C-FE0A-F8D39D77FE86}"/>
              </a:ext>
            </a:extLst>
          </p:cNvPr>
          <p:cNvSpPr txBox="1"/>
          <p:nvPr/>
        </p:nvSpPr>
        <p:spPr>
          <a:xfrm>
            <a:off x="1763580" y="7299622"/>
            <a:ext cx="1777261" cy="4385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 dirty="0">
                <a:solidFill>
                  <a:srgbClr val="09423B"/>
                </a:solidFill>
              </a:rPr>
              <a:t>A returned focus on the formal elements: colour, tone, form, scale and proportions.</a:t>
            </a:r>
            <a:endParaRPr lang="en-US" dirty="0"/>
          </a:p>
        </p:txBody>
      </p:sp>
      <p:cxnSp>
        <p:nvCxnSpPr>
          <p:cNvPr id="357" name="Straight Arrow Connector 356">
            <a:extLst>
              <a:ext uri="{FF2B5EF4-FFF2-40B4-BE49-F238E27FC236}">
                <a16:creationId xmlns:a16="http://schemas.microsoft.com/office/drawing/2014/main" id="{A6BF5BCD-4801-3E48-911B-4BCFE8CE63D7}"/>
              </a:ext>
            </a:extLst>
          </p:cNvPr>
          <p:cNvCxnSpPr>
            <a:cxnSpLocks/>
          </p:cNvCxnSpPr>
          <p:nvPr/>
        </p:nvCxnSpPr>
        <p:spPr>
          <a:xfrm flipH="1">
            <a:off x="1740291" y="7631709"/>
            <a:ext cx="69272" cy="2376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9" name="Straight Arrow Connector 358">
            <a:extLst>
              <a:ext uri="{FF2B5EF4-FFF2-40B4-BE49-F238E27FC236}">
                <a16:creationId xmlns:a16="http://schemas.microsoft.com/office/drawing/2014/main" id="{21EDD5E6-D524-115C-1ADA-1F094F58990B}"/>
              </a:ext>
            </a:extLst>
          </p:cNvPr>
          <p:cNvCxnSpPr>
            <a:cxnSpLocks/>
          </p:cNvCxnSpPr>
          <p:nvPr/>
        </p:nvCxnSpPr>
        <p:spPr>
          <a:xfrm flipV="1">
            <a:off x="5216675" y="6563766"/>
            <a:ext cx="0" cy="1870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3" name="Straight Arrow Connector 372">
            <a:extLst>
              <a:ext uri="{FF2B5EF4-FFF2-40B4-BE49-F238E27FC236}">
                <a16:creationId xmlns:a16="http://schemas.microsoft.com/office/drawing/2014/main" id="{76947FFF-8D35-CF31-57EE-BB22E363458F}"/>
              </a:ext>
            </a:extLst>
          </p:cNvPr>
          <p:cNvCxnSpPr>
            <a:cxnSpLocks/>
          </p:cNvCxnSpPr>
          <p:nvPr/>
        </p:nvCxnSpPr>
        <p:spPr>
          <a:xfrm flipH="1" flipV="1">
            <a:off x="5776093" y="6464779"/>
            <a:ext cx="127425" cy="2275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Arrow Connector 375">
            <a:extLst>
              <a:ext uri="{FF2B5EF4-FFF2-40B4-BE49-F238E27FC236}">
                <a16:creationId xmlns:a16="http://schemas.microsoft.com/office/drawing/2014/main" id="{0B94C67A-D74F-3003-53B2-D81324EF7EBE}"/>
              </a:ext>
            </a:extLst>
          </p:cNvPr>
          <p:cNvCxnSpPr>
            <a:cxnSpLocks/>
          </p:cNvCxnSpPr>
          <p:nvPr/>
        </p:nvCxnSpPr>
        <p:spPr>
          <a:xfrm flipH="1" flipV="1">
            <a:off x="5965512" y="9169351"/>
            <a:ext cx="227282" cy="1005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4" name="Straight Arrow Connector 383">
            <a:extLst>
              <a:ext uri="{FF2B5EF4-FFF2-40B4-BE49-F238E27FC236}">
                <a16:creationId xmlns:a16="http://schemas.microsoft.com/office/drawing/2014/main" id="{E6D7B7E0-065E-6EA3-75F0-D919877D8AC2}"/>
              </a:ext>
            </a:extLst>
          </p:cNvPr>
          <p:cNvCxnSpPr/>
          <p:nvPr/>
        </p:nvCxnSpPr>
        <p:spPr>
          <a:xfrm flipH="1" flipV="1">
            <a:off x="3930672" y="5063766"/>
            <a:ext cx="1" cy="2205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6" name="Straight Arrow Connector 385">
            <a:extLst>
              <a:ext uri="{FF2B5EF4-FFF2-40B4-BE49-F238E27FC236}">
                <a16:creationId xmlns:a16="http://schemas.microsoft.com/office/drawing/2014/main" id="{97DDCF7E-F8C1-FBA1-BE7C-CFDB06F784C3}"/>
              </a:ext>
            </a:extLst>
          </p:cNvPr>
          <p:cNvCxnSpPr/>
          <p:nvPr/>
        </p:nvCxnSpPr>
        <p:spPr>
          <a:xfrm flipH="1" flipV="1">
            <a:off x="2166683" y="5043643"/>
            <a:ext cx="1" cy="2205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1" name="Straight Arrow Connector 400">
            <a:extLst>
              <a:ext uri="{FF2B5EF4-FFF2-40B4-BE49-F238E27FC236}">
                <a16:creationId xmlns:a16="http://schemas.microsoft.com/office/drawing/2014/main" id="{1EFE63F2-8304-2CBC-7269-30A1F2F63B5D}"/>
              </a:ext>
            </a:extLst>
          </p:cNvPr>
          <p:cNvCxnSpPr>
            <a:cxnSpLocks/>
          </p:cNvCxnSpPr>
          <p:nvPr/>
        </p:nvCxnSpPr>
        <p:spPr>
          <a:xfrm flipV="1">
            <a:off x="585067" y="4651899"/>
            <a:ext cx="355492" cy="1399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4" name="Straight Arrow Connector 403">
            <a:extLst>
              <a:ext uri="{FF2B5EF4-FFF2-40B4-BE49-F238E27FC236}">
                <a16:creationId xmlns:a16="http://schemas.microsoft.com/office/drawing/2014/main" id="{62A35A5E-2927-1DDC-937F-0E34583485C4}"/>
              </a:ext>
            </a:extLst>
          </p:cNvPr>
          <p:cNvCxnSpPr/>
          <p:nvPr/>
        </p:nvCxnSpPr>
        <p:spPr>
          <a:xfrm flipH="1" flipV="1">
            <a:off x="1456709" y="3594044"/>
            <a:ext cx="136645" cy="1137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Straight Arrow Connector 424">
            <a:extLst>
              <a:ext uri="{FF2B5EF4-FFF2-40B4-BE49-F238E27FC236}">
                <a16:creationId xmlns:a16="http://schemas.microsoft.com/office/drawing/2014/main" id="{CBF9C496-0415-C4C5-DE09-3F805E4A0AC9}"/>
              </a:ext>
            </a:extLst>
          </p:cNvPr>
          <p:cNvCxnSpPr>
            <a:cxnSpLocks/>
          </p:cNvCxnSpPr>
          <p:nvPr/>
        </p:nvCxnSpPr>
        <p:spPr>
          <a:xfrm flipH="1">
            <a:off x="1332346" y="4518479"/>
            <a:ext cx="219887" cy="1175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Arrow Connector 431">
            <a:extLst>
              <a:ext uri="{FF2B5EF4-FFF2-40B4-BE49-F238E27FC236}">
                <a16:creationId xmlns:a16="http://schemas.microsoft.com/office/drawing/2014/main" id="{76093889-7A72-12CB-3CF2-085BDCEB71CD}"/>
              </a:ext>
            </a:extLst>
          </p:cNvPr>
          <p:cNvCxnSpPr>
            <a:cxnSpLocks/>
          </p:cNvCxnSpPr>
          <p:nvPr/>
        </p:nvCxnSpPr>
        <p:spPr>
          <a:xfrm flipH="1">
            <a:off x="3325017" y="3107670"/>
            <a:ext cx="1" cy="2101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Arrow Connector 436">
            <a:extLst>
              <a:ext uri="{FF2B5EF4-FFF2-40B4-BE49-F238E27FC236}">
                <a16:creationId xmlns:a16="http://schemas.microsoft.com/office/drawing/2014/main" id="{BC3C92B5-2B9A-420F-3E46-3D9ADB7B0A2E}"/>
              </a:ext>
            </a:extLst>
          </p:cNvPr>
          <p:cNvCxnSpPr>
            <a:cxnSpLocks/>
          </p:cNvCxnSpPr>
          <p:nvPr/>
        </p:nvCxnSpPr>
        <p:spPr>
          <a:xfrm>
            <a:off x="4521706" y="3162151"/>
            <a:ext cx="0" cy="1667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Arrow Connector 439">
            <a:extLst>
              <a:ext uri="{FF2B5EF4-FFF2-40B4-BE49-F238E27FC236}">
                <a16:creationId xmlns:a16="http://schemas.microsoft.com/office/drawing/2014/main" id="{D54A3023-D872-FF93-5BFD-ABC69D84FA55}"/>
              </a:ext>
            </a:extLst>
          </p:cNvPr>
          <p:cNvCxnSpPr>
            <a:cxnSpLocks/>
          </p:cNvCxnSpPr>
          <p:nvPr/>
        </p:nvCxnSpPr>
        <p:spPr>
          <a:xfrm>
            <a:off x="5537034" y="3058842"/>
            <a:ext cx="0" cy="2294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Arrow Connector 448">
            <a:extLst>
              <a:ext uri="{FF2B5EF4-FFF2-40B4-BE49-F238E27FC236}">
                <a16:creationId xmlns:a16="http://schemas.microsoft.com/office/drawing/2014/main" id="{37FAB785-FC3C-79A0-F826-4FE6BB7A527F}"/>
              </a:ext>
            </a:extLst>
          </p:cNvPr>
          <p:cNvCxnSpPr>
            <a:cxnSpLocks/>
          </p:cNvCxnSpPr>
          <p:nvPr/>
        </p:nvCxnSpPr>
        <p:spPr>
          <a:xfrm flipH="1" flipV="1">
            <a:off x="4782872" y="3578341"/>
            <a:ext cx="1227" cy="2286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Arrow Connector 450">
            <a:extLst>
              <a:ext uri="{FF2B5EF4-FFF2-40B4-BE49-F238E27FC236}">
                <a16:creationId xmlns:a16="http://schemas.microsoft.com/office/drawing/2014/main" id="{6E26201D-D876-42FD-8AF3-2AB3EF5B390F}"/>
              </a:ext>
            </a:extLst>
          </p:cNvPr>
          <p:cNvCxnSpPr/>
          <p:nvPr/>
        </p:nvCxnSpPr>
        <p:spPr>
          <a:xfrm>
            <a:off x="5724057" y="2579597"/>
            <a:ext cx="202714" cy="173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Arrow Connector 453">
            <a:extLst>
              <a:ext uri="{FF2B5EF4-FFF2-40B4-BE49-F238E27FC236}">
                <a16:creationId xmlns:a16="http://schemas.microsoft.com/office/drawing/2014/main" id="{228677D3-2C8A-2C9A-711D-B7E4DC437BFD}"/>
              </a:ext>
            </a:extLst>
          </p:cNvPr>
          <p:cNvCxnSpPr>
            <a:cxnSpLocks/>
          </p:cNvCxnSpPr>
          <p:nvPr/>
        </p:nvCxnSpPr>
        <p:spPr>
          <a:xfrm flipH="1" flipV="1">
            <a:off x="5996165" y="3175688"/>
            <a:ext cx="199304" cy="497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Straight Arrow Connector 462">
            <a:extLst>
              <a:ext uri="{FF2B5EF4-FFF2-40B4-BE49-F238E27FC236}">
                <a16:creationId xmlns:a16="http://schemas.microsoft.com/office/drawing/2014/main" id="{3C7D0C61-13DA-1FEF-99D0-DB0BE046817D}"/>
              </a:ext>
            </a:extLst>
          </p:cNvPr>
          <p:cNvCxnSpPr/>
          <p:nvPr/>
        </p:nvCxnSpPr>
        <p:spPr>
          <a:xfrm flipH="1">
            <a:off x="6089375" y="2087794"/>
            <a:ext cx="141479" cy="1220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8" name="Straight Arrow Connector 467">
            <a:extLst>
              <a:ext uri="{FF2B5EF4-FFF2-40B4-BE49-F238E27FC236}">
                <a16:creationId xmlns:a16="http://schemas.microsoft.com/office/drawing/2014/main" id="{ADDABAE5-56F6-1DFD-39A1-6E2BBBD63F24}"/>
              </a:ext>
            </a:extLst>
          </p:cNvPr>
          <p:cNvCxnSpPr>
            <a:cxnSpLocks/>
          </p:cNvCxnSpPr>
          <p:nvPr/>
        </p:nvCxnSpPr>
        <p:spPr>
          <a:xfrm>
            <a:off x="2774172" y="1588139"/>
            <a:ext cx="0" cy="2397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2" name="Straight Arrow Connector 471">
            <a:extLst>
              <a:ext uri="{FF2B5EF4-FFF2-40B4-BE49-F238E27FC236}">
                <a16:creationId xmlns:a16="http://schemas.microsoft.com/office/drawing/2014/main" id="{B129B2DD-FE96-8A33-AD77-D8F620A4E16B}"/>
              </a:ext>
            </a:extLst>
          </p:cNvPr>
          <p:cNvCxnSpPr>
            <a:cxnSpLocks/>
          </p:cNvCxnSpPr>
          <p:nvPr/>
        </p:nvCxnSpPr>
        <p:spPr>
          <a:xfrm>
            <a:off x="5074609" y="1495776"/>
            <a:ext cx="0" cy="302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7" name="Straight Arrow Connector 476">
            <a:extLst>
              <a:ext uri="{FF2B5EF4-FFF2-40B4-BE49-F238E27FC236}">
                <a16:creationId xmlns:a16="http://schemas.microsoft.com/office/drawing/2014/main" id="{FB2D3F02-647E-5BB9-0A14-9677C3DCF07D}"/>
              </a:ext>
            </a:extLst>
          </p:cNvPr>
          <p:cNvCxnSpPr>
            <a:cxnSpLocks/>
          </p:cNvCxnSpPr>
          <p:nvPr/>
        </p:nvCxnSpPr>
        <p:spPr>
          <a:xfrm flipH="1">
            <a:off x="5757989" y="1565322"/>
            <a:ext cx="19177" cy="2129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8" name="Straight Arrow Connector 487">
            <a:extLst>
              <a:ext uri="{FF2B5EF4-FFF2-40B4-BE49-F238E27FC236}">
                <a16:creationId xmlns:a16="http://schemas.microsoft.com/office/drawing/2014/main" id="{3AF50C03-1DD9-1AA0-1B5E-D2AC8D5DA38C}"/>
              </a:ext>
            </a:extLst>
          </p:cNvPr>
          <p:cNvCxnSpPr/>
          <p:nvPr/>
        </p:nvCxnSpPr>
        <p:spPr>
          <a:xfrm flipV="1">
            <a:off x="4486363" y="2020303"/>
            <a:ext cx="0" cy="2046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9" name="Straight Arrow Connector 488">
            <a:extLst>
              <a:ext uri="{FF2B5EF4-FFF2-40B4-BE49-F238E27FC236}">
                <a16:creationId xmlns:a16="http://schemas.microsoft.com/office/drawing/2014/main" id="{DA205BBE-3976-B4BE-9CE6-4D97D67139B9}"/>
              </a:ext>
            </a:extLst>
          </p:cNvPr>
          <p:cNvCxnSpPr>
            <a:cxnSpLocks/>
          </p:cNvCxnSpPr>
          <p:nvPr/>
        </p:nvCxnSpPr>
        <p:spPr>
          <a:xfrm flipV="1">
            <a:off x="3654522" y="1989544"/>
            <a:ext cx="15927" cy="3107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2" name="Straight Arrow Connector 491">
            <a:extLst>
              <a:ext uri="{FF2B5EF4-FFF2-40B4-BE49-F238E27FC236}">
                <a16:creationId xmlns:a16="http://schemas.microsoft.com/office/drawing/2014/main" id="{C0BD13EC-9C01-E976-1116-B764B2B6CFA9}"/>
              </a:ext>
            </a:extLst>
          </p:cNvPr>
          <p:cNvCxnSpPr>
            <a:cxnSpLocks/>
          </p:cNvCxnSpPr>
          <p:nvPr/>
        </p:nvCxnSpPr>
        <p:spPr>
          <a:xfrm flipH="1" flipV="1">
            <a:off x="3210696" y="2001114"/>
            <a:ext cx="17318" cy="1218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5" name="Straight Arrow Connector 494">
            <a:extLst>
              <a:ext uri="{FF2B5EF4-FFF2-40B4-BE49-F238E27FC236}">
                <a16:creationId xmlns:a16="http://schemas.microsoft.com/office/drawing/2014/main" id="{52A016B9-797D-C692-8A69-F103E074C16B}"/>
              </a:ext>
            </a:extLst>
          </p:cNvPr>
          <p:cNvCxnSpPr>
            <a:cxnSpLocks/>
          </p:cNvCxnSpPr>
          <p:nvPr/>
        </p:nvCxnSpPr>
        <p:spPr>
          <a:xfrm flipV="1">
            <a:off x="1492727" y="1985125"/>
            <a:ext cx="0" cy="2228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2" name="TextBox 541">
            <a:extLst>
              <a:ext uri="{FF2B5EF4-FFF2-40B4-BE49-F238E27FC236}">
                <a16:creationId xmlns:a16="http://schemas.microsoft.com/office/drawing/2014/main" id="{F505CF75-F0F7-6075-AF7B-59BFFD62A699}"/>
              </a:ext>
            </a:extLst>
          </p:cNvPr>
          <p:cNvSpPr txBox="1"/>
          <p:nvPr/>
        </p:nvSpPr>
        <p:spPr>
          <a:xfrm>
            <a:off x="2703908" y="8259711"/>
            <a:ext cx="1231659" cy="4385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 dirty="0">
                <a:solidFill>
                  <a:srgbClr val="09423B"/>
                </a:solidFill>
              </a:rPr>
              <a:t>Artist reference: Sarah Graham, Joel </a:t>
            </a:r>
            <a:r>
              <a:rPr lang="en-GB" sz="750" dirty="0" err="1">
                <a:solidFill>
                  <a:srgbClr val="09423B"/>
                </a:solidFill>
              </a:rPr>
              <a:t>Penkman</a:t>
            </a:r>
            <a:r>
              <a:rPr lang="en-GB" sz="750" dirty="0">
                <a:solidFill>
                  <a:srgbClr val="09423B"/>
                </a:solidFill>
              </a:rPr>
              <a:t>, Wayne Thiebaud.</a:t>
            </a:r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338" name="TextBox 337">
            <a:extLst>
              <a:ext uri="{FF2B5EF4-FFF2-40B4-BE49-F238E27FC236}">
                <a16:creationId xmlns:a16="http://schemas.microsoft.com/office/drawing/2014/main" id="{5E82B127-5297-4054-A065-380E44B45C0B}"/>
              </a:ext>
            </a:extLst>
          </p:cNvPr>
          <p:cNvSpPr txBox="1"/>
          <p:nvPr/>
        </p:nvSpPr>
        <p:spPr>
          <a:xfrm>
            <a:off x="2110173" y="10066652"/>
            <a:ext cx="891793" cy="56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Practicing control of a paint brush using watercolours.</a:t>
            </a:r>
          </a:p>
        </p:txBody>
      </p:sp>
      <p:cxnSp>
        <p:nvCxnSpPr>
          <p:cNvPr id="339" name="Straight Arrow Connector 338">
            <a:extLst>
              <a:ext uri="{FF2B5EF4-FFF2-40B4-BE49-F238E27FC236}">
                <a16:creationId xmlns:a16="http://schemas.microsoft.com/office/drawing/2014/main" id="{E80F04A1-E9E9-4B29-B1E6-EB521A8A4070}"/>
              </a:ext>
            </a:extLst>
          </p:cNvPr>
          <p:cNvCxnSpPr>
            <a:cxnSpLocks/>
          </p:cNvCxnSpPr>
          <p:nvPr/>
        </p:nvCxnSpPr>
        <p:spPr>
          <a:xfrm flipV="1">
            <a:off x="3651002" y="11098805"/>
            <a:ext cx="0" cy="2518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1" name="Straight Arrow Connector 340">
            <a:extLst>
              <a:ext uri="{FF2B5EF4-FFF2-40B4-BE49-F238E27FC236}">
                <a16:creationId xmlns:a16="http://schemas.microsoft.com/office/drawing/2014/main" id="{D7D1F6FB-9B91-4648-972A-AB1D4DA2145D}"/>
              </a:ext>
            </a:extLst>
          </p:cNvPr>
          <p:cNvCxnSpPr>
            <a:cxnSpLocks/>
          </p:cNvCxnSpPr>
          <p:nvPr/>
        </p:nvCxnSpPr>
        <p:spPr>
          <a:xfrm flipV="1">
            <a:off x="903069" y="10883267"/>
            <a:ext cx="200352" cy="3147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E5EC1CC8-24B7-4021-8186-58465E84997E}"/>
              </a:ext>
            </a:extLst>
          </p:cNvPr>
          <p:cNvCxnSpPr>
            <a:cxnSpLocks/>
          </p:cNvCxnSpPr>
          <p:nvPr/>
        </p:nvCxnSpPr>
        <p:spPr>
          <a:xfrm flipH="1" flipV="1">
            <a:off x="947468" y="9657448"/>
            <a:ext cx="433020" cy="16114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1" name="Straight Arrow Connector 360">
            <a:extLst>
              <a:ext uri="{FF2B5EF4-FFF2-40B4-BE49-F238E27FC236}">
                <a16:creationId xmlns:a16="http://schemas.microsoft.com/office/drawing/2014/main" id="{538CAC6F-D7D6-4192-9B33-35AB11AE930B}"/>
              </a:ext>
            </a:extLst>
          </p:cNvPr>
          <p:cNvCxnSpPr>
            <a:cxnSpLocks/>
          </p:cNvCxnSpPr>
          <p:nvPr/>
        </p:nvCxnSpPr>
        <p:spPr>
          <a:xfrm>
            <a:off x="663867" y="9832052"/>
            <a:ext cx="261231" cy="581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3" name="TextBox 362">
            <a:extLst>
              <a:ext uri="{FF2B5EF4-FFF2-40B4-BE49-F238E27FC236}">
                <a16:creationId xmlns:a16="http://schemas.microsoft.com/office/drawing/2014/main" id="{362CFEA3-DA3C-448E-8A7B-9F57C735ACAC}"/>
              </a:ext>
            </a:extLst>
          </p:cNvPr>
          <p:cNvSpPr txBox="1"/>
          <p:nvPr/>
        </p:nvSpPr>
        <p:spPr>
          <a:xfrm>
            <a:off x="71211" y="9678290"/>
            <a:ext cx="807094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Know the difference between visual texture and actual texture.</a:t>
            </a:r>
          </a:p>
        </p:txBody>
      </p:sp>
      <p:sp>
        <p:nvSpPr>
          <p:cNvPr id="389" name="TextBox 388">
            <a:extLst>
              <a:ext uri="{FF2B5EF4-FFF2-40B4-BE49-F238E27FC236}">
                <a16:creationId xmlns:a16="http://schemas.microsoft.com/office/drawing/2014/main" id="{15721452-7AC0-4A0A-A876-85F06C15268C}"/>
              </a:ext>
            </a:extLst>
          </p:cNvPr>
          <p:cNvSpPr txBox="1"/>
          <p:nvPr/>
        </p:nvSpPr>
        <p:spPr>
          <a:xfrm>
            <a:off x="1319399" y="9290830"/>
            <a:ext cx="1997747" cy="25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37">
                <a:solidFill>
                  <a:schemeClr val="bg1"/>
                </a:solidFill>
              </a:rPr>
              <a:t>Elements in Art: Pattern and Line</a:t>
            </a:r>
          </a:p>
        </p:txBody>
      </p:sp>
      <p:pic>
        <p:nvPicPr>
          <p:cNvPr id="318" name="Picture 16">
            <a:extLst>
              <a:ext uri="{FF2B5EF4-FFF2-40B4-BE49-F238E27FC236}">
                <a16:creationId xmlns:a16="http://schemas.microsoft.com/office/drawing/2014/main" id="{677F1383-3B77-455A-BAE7-53F352868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840" y="10178897"/>
            <a:ext cx="715702" cy="47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1" name="TextBox 330">
            <a:extLst>
              <a:ext uri="{FF2B5EF4-FFF2-40B4-BE49-F238E27FC236}">
                <a16:creationId xmlns:a16="http://schemas.microsoft.com/office/drawing/2014/main" id="{ACA0A246-2F2B-455E-9EE2-7B17522523B4}"/>
              </a:ext>
            </a:extLst>
          </p:cNvPr>
          <p:cNvSpPr txBox="1"/>
          <p:nvPr/>
        </p:nvSpPr>
        <p:spPr>
          <a:xfrm>
            <a:off x="2233407" y="9669208"/>
            <a:ext cx="1328876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Recognising pattern is integral part of identity in different cultures.</a:t>
            </a:r>
          </a:p>
        </p:txBody>
      </p:sp>
      <p:cxnSp>
        <p:nvCxnSpPr>
          <p:cNvPr id="332" name="Straight Arrow Connector 331">
            <a:extLst>
              <a:ext uri="{FF2B5EF4-FFF2-40B4-BE49-F238E27FC236}">
                <a16:creationId xmlns:a16="http://schemas.microsoft.com/office/drawing/2014/main" id="{A2125996-4C28-4E5F-8783-9A023DB98429}"/>
              </a:ext>
            </a:extLst>
          </p:cNvPr>
          <p:cNvCxnSpPr>
            <a:cxnSpLocks/>
          </p:cNvCxnSpPr>
          <p:nvPr/>
        </p:nvCxnSpPr>
        <p:spPr>
          <a:xfrm flipV="1">
            <a:off x="827293" y="10563613"/>
            <a:ext cx="206156" cy="1407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5" name="TextBox 334">
            <a:extLst>
              <a:ext uri="{FF2B5EF4-FFF2-40B4-BE49-F238E27FC236}">
                <a16:creationId xmlns:a16="http://schemas.microsoft.com/office/drawing/2014/main" id="{7072EDEF-D239-458A-AD86-C3B4CB316720}"/>
              </a:ext>
            </a:extLst>
          </p:cNvPr>
          <p:cNvSpPr txBox="1"/>
          <p:nvPr/>
        </p:nvSpPr>
        <p:spPr>
          <a:xfrm>
            <a:off x="830354" y="8725589"/>
            <a:ext cx="1158574" cy="44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Developing an appreciation for others cultural differences.  </a:t>
            </a:r>
          </a:p>
        </p:txBody>
      </p:sp>
      <p:cxnSp>
        <p:nvCxnSpPr>
          <p:cNvPr id="336" name="Straight Arrow Connector 335">
            <a:extLst>
              <a:ext uri="{FF2B5EF4-FFF2-40B4-BE49-F238E27FC236}">
                <a16:creationId xmlns:a16="http://schemas.microsoft.com/office/drawing/2014/main" id="{D31F9B58-42B3-4295-8620-D4788C9EDD42}"/>
              </a:ext>
            </a:extLst>
          </p:cNvPr>
          <p:cNvCxnSpPr>
            <a:cxnSpLocks/>
          </p:cNvCxnSpPr>
          <p:nvPr/>
        </p:nvCxnSpPr>
        <p:spPr>
          <a:xfrm>
            <a:off x="1161761" y="9164026"/>
            <a:ext cx="165513" cy="2246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4" name="TextBox 343">
            <a:extLst>
              <a:ext uri="{FF2B5EF4-FFF2-40B4-BE49-F238E27FC236}">
                <a16:creationId xmlns:a16="http://schemas.microsoft.com/office/drawing/2014/main" id="{D66F9323-4633-4E83-BA69-EA6C6742DFE2}"/>
              </a:ext>
            </a:extLst>
          </p:cNvPr>
          <p:cNvSpPr txBox="1"/>
          <p:nvPr/>
        </p:nvSpPr>
        <p:spPr>
          <a:xfrm>
            <a:off x="4532050" y="9310522"/>
            <a:ext cx="1494896" cy="25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37">
                <a:solidFill>
                  <a:schemeClr val="bg1"/>
                </a:solidFill>
              </a:rPr>
              <a:t>Remembrance</a:t>
            </a:r>
          </a:p>
        </p:txBody>
      </p:sp>
      <p:pic>
        <p:nvPicPr>
          <p:cNvPr id="350" name="Picture 16">
            <a:extLst>
              <a:ext uri="{FF2B5EF4-FFF2-40B4-BE49-F238E27FC236}">
                <a16:creationId xmlns:a16="http://schemas.microsoft.com/office/drawing/2014/main" id="{5F1329B3-F1C3-46CF-AA82-4E1DC21CEF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90"/>
          <a:stretch>
            <a:fillRect/>
          </a:stretch>
        </p:blipFill>
        <p:spPr bwMode="auto">
          <a:xfrm>
            <a:off x="4781869" y="8618292"/>
            <a:ext cx="611991" cy="551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1" name="Picture 31" descr="A picture containing grass, sky, outdoor, building&#10;&#10;Description automatically generated">
            <a:extLst>
              <a:ext uri="{FF2B5EF4-FFF2-40B4-BE49-F238E27FC236}">
                <a16:creationId xmlns:a16="http://schemas.microsoft.com/office/drawing/2014/main" id="{92094BD5-B3C6-430C-A578-9CF987D64E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20172" y="9710715"/>
            <a:ext cx="859932" cy="590911"/>
          </a:xfrm>
          <a:prstGeom prst="rect">
            <a:avLst/>
          </a:prstGeom>
        </p:spPr>
      </p:pic>
      <p:sp>
        <p:nvSpPr>
          <p:cNvPr id="353" name="TextBox 352">
            <a:extLst>
              <a:ext uri="{FF2B5EF4-FFF2-40B4-BE49-F238E27FC236}">
                <a16:creationId xmlns:a16="http://schemas.microsoft.com/office/drawing/2014/main" id="{42E81A0E-5FD2-421D-8C25-262B11577A46}"/>
              </a:ext>
            </a:extLst>
          </p:cNvPr>
          <p:cNvSpPr txBox="1"/>
          <p:nvPr/>
        </p:nvSpPr>
        <p:spPr>
          <a:xfrm>
            <a:off x="4043530" y="8796136"/>
            <a:ext cx="824151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Develop  basic building skills in clay.</a:t>
            </a:r>
          </a:p>
        </p:txBody>
      </p:sp>
      <p:pic>
        <p:nvPicPr>
          <p:cNvPr id="43" name="Picture 10" descr="Liquorice Sandwich by Sarah Graham, Price SOLD OUT">
            <a:extLst>
              <a:ext uri="{FF2B5EF4-FFF2-40B4-BE49-F238E27FC236}">
                <a16:creationId xmlns:a16="http://schemas.microsoft.com/office/drawing/2014/main" id="{AB72C82A-EB00-459A-B832-2E00FE9BF1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77" y="8330843"/>
            <a:ext cx="498775" cy="49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82" name="Straight Arrow Connector 381">
            <a:extLst>
              <a:ext uri="{FF2B5EF4-FFF2-40B4-BE49-F238E27FC236}">
                <a16:creationId xmlns:a16="http://schemas.microsoft.com/office/drawing/2014/main" id="{9240DEF2-D1DE-4C72-8C91-BE08A8CE5FFB}"/>
              </a:ext>
            </a:extLst>
          </p:cNvPr>
          <p:cNvCxnSpPr>
            <a:cxnSpLocks/>
          </p:cNvCxnSpPr>
          <p:nvPr/>
        </p:nvCxnSpPr>
        <p:spPr>
          <a:xfrm flipV="1">
            <a:off x="3220071" y="7996552"/>
            <a:ext cx="1915" cy="2303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1" name="TextBox 390">
            <a:extLst>
              <a:ext uri="{FF2B5EF4-FFF2-40B4-BE49-F238E27FC236}">
                <a16:creationId xmlns:a16="http://schemas.microsoft.com/office/drawing/2014/main" id="{5A8F3A96-504B-49C9-B15E-D554301A245D}"/>
              </a:ext>
            </a:extLst>
          </p:cNvPr>
          <p:cNvSpPr txBox="1"/>
          <p:nvPr/>
        </p:nvSpPr>
        <p:spPr>
          <a:xfrm>
            <a:off x="1321909" y="6573012"/>
            <a:ext cx="1501613" cy="6718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750">
              <a:solidFill>
                <a:srgbClr val="09423B"/>
              </a:solidFill>
            </a:endParaRPr>
          </a:p>
          <a:p>
            <a:r>
              <a:rPr lang="en-GB" sz="750">
                <a:solidFill>
                  <a:srgbClr val="09423B"/>
                </a:solidFill>
              </a:rPr>
              <a:t>AO2 &amp; AO3</a:t>
            </a:r>
          </a:p>
          <a:p>
            <a:r>
              <a:rPr lang="en-GB" sz="750">
                <a:solidFill>
                  <a:srgbClr val="09423B"/>
                </a:solidFill>
              </a:rPr>
              <a:t>Experimental materials: pencil, </a:t>
            </a:r>
            <a:r>
              <a:rPr lang="en-GB" sz="750" dirty="0">
                <a:solidFill>
                  <a:srgbClr val="09423B"/>
                </a:solidFill>
              </a:rPr>
              <a:t>watercolour, biro, chalk and charcoal, acrylic and oil pastel.</a:t>
            </a:r>
            <a:endParaRPr lang="en-GB" sz="750" dirty="0">
              <a:solidFill>
                <a:srgbClr val="09423B"/>
              </a:solidFill>
              <a:ea typeface="Calibri"/>
              <a:cs typeface="Calibri"/>
            </a:endParaRPr>
          </a:p>
        </p:txBody>
      </p:sp>
      <p:sp>
        <p:nvSpPr>
          <p:cNvPr id="392" name="TextBox 391">
            <a:extLst>
              <a:ext uri="{FF2B5EF4-FFF2-40B4-BE49-F238E27FC236}">
                <a16:creationId xmlns:a16="http://schemas.microsoft.com/office/drawing/2014/main" id="{420B10B4-EEFD-4CCC-B99E-969803C1A831}"/>
              </a:ext>
            </a:extLst>
          </p:cNvPr>
          <p:cNvSpPr txBox="1"/>
          <p:nvPr/>
        </p:nvSpPr>
        <p:spPr>
          <a:xfrm>
            <a:off x="2773367" y="6718174"/>
            <a:ext cx="1166878" cy="5539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AO2 &amp; AO3</a:t>
            </a:r>
          </a:p>
          <a:p>
            <a:r>
              <a:rPr lang="en-GB" sz="750" dirty="0">
                <a:solidFill>
                  <a:srgbClr val="09423B"/>
                </a:solidFill>
              </a:rPr>
              <a:t>Experimental materials: pencil, watercolour and oil pastel.</a:t>
            </a:r>
            <a:endParaRPr lang="en-GB" sz="750" dirty="0">
              <a:solidFill>
                <a:srgbClr val="09423B"/>
              </a:solidFill>
              <a:ea typeface="Calibri"/>
              <a:cs typeface="Calibri"/>
            </a:endParaRPr>
          </a:p>
        </p:txBody>
      </p:sp>
      <p:sp>
        <p:nvSpPr>
          <p:cNvPr id="393" name="TextBox 392">
            <a:extLst>
              <a:ext uri="{FF2B5EF4-FFF2-40B4-BE49-F238E27FC236}">
                <a16:creationId xmlns:a16="http://schemas.microsoft.com/office/drawing/2014/main" id="{27C2DACA-2A3E-44C6-9DBE-86D98A6F19DA}"/>
              </a:ext>
            </a:extLst>
          </p:cNvPr>
          <p:cNvSpPr txBox="1"/>
          <p:nvPr/>
        </p:nvSpPr>
        <p:spPr>
          <a:xfrm>
            <a:off x="3393596" y="5703142"/>
            <a:ext cx="1566578" cy="43858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AO3</a:t>
            </a:r>
          </a:p>
          <a:p>
            <a:r>
              <a:rPr lang="en-GB" sz="750" dirty="0">
                <a:solidFill>
                  <a:srgbClr val="09423B"/>
                </a:solidFill>
              </a:rPr>
              <a:t>A returned focus on the formal elements, form, colour and shape.</a:t>
            </a:r>
          </a:p>
        </p:txBody>
      </p:sp>
      <p:cxnSp>
        <p:nvCxnSpPr>
          <p:cNvPr id="394" name="Straight Arrow Connector 393">
            <a:extLst>
              <a:ext uri="{FF2B5EF4-FFF2-40B4-BE49-F238E27FC236}">
                <a16:creationId xmlns:a16="http://schemas.microsoft.com/office/drawing/2014/main" id="{2EAEA1EF-2B2F-4BAC-A316-E1078C6BA8FC}"/>
              </a:ext>
            </a:extLst>
          </p:cNvPr>
          <p:cNvCxnSpPr>
            <a:cxnSpLocks/>
          </p:cNvCxnSpPr>
          <p:nvPr/>
        </p:nvCxnSpPr>
        <p:spPr>
          <a:xfrm>
            <a:off x="4154797" y="6106884"/>
            <a:ext cx="0" cy="2092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5" name="Straight Connector 394">
            <a:extLst>
              <a:ext uri="{FF2B5EF4-FFF2-40B4-BE49-F238E27FC236}">
                <a16:creationId xmlns:a16="http://schemas.microsoft.com/office/drawing/2014/main" id="{AB01FBDC-F2A5-4549-9AEE-93967F6D3678}"/>
              </a:ext>
            </a:extLst>
          </p:cNvPr>
          <p:cNvCxnSpPr>
            <a:cxnSpLocks/>
          </p:cNvCxnSpPr>
          <p:nvPr/>
        </p:nvCxnSpPr>
        <p:spPr>
          <a:xfrm flipV="1">
            <a:off x="4898454" y="6201333"/>
            <a:ext cx="0" cy="45663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8" name="Picture 397">
            <a:extLst>
              <a:ext uri="{FF2B5EF4-FFF2-40B4-BE49-F238E27FC236}">
                <a16:creationId xmlns:a16="http://schemas.microsoft.com/office/drawing/2014/main" id="{D9B8FC1C-B114-45A1-BAF7-456F2D3C2B5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29255" y="6723265"/>
            <a:ext cx="765214" cy="610486"/>
          </a:xfrm>
          <a:prstGeom prst="rect">
            <a:avLst/>
          </a:prstGeom>
        </p:spPr>
      </p:pic>
      <p:sp>
        <p:nvSpPr>
          <p:cNvPr id="406" name="TextBox 405">
            <a:extLst>
              <a:ext uri="{FF2B5EF4-FFF2-40B4-BE49-F238E27FC236}">
                <a16:creationId xmlns:a16="http://schemas.microsoft.com/office/drawing/2014/main" id="{4B65553F-1E3E-479F-BFAA-05D0976011FF}"/>
              </a:ext>
            </a:extLst>
          </p:cNvPr>
          <p:cNvSpPr txBox="1"/>
          <p:nvPr/>
        </p:nvSpPr>
        <p:spPr>
          <a:xfrm>
            <a:off x="5714197" y="6717635"/>
            <a:ext cx="982283" cy="5601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Artist Reference:</a:t>
            </a:r>
          </a:p>
          <a:p>
            <a:r>
              <a:rPr lang="en-GB" sz="750" dirty="0">
                <a:solidFill>
                  <a:srgbClr val="09423B"/>
                </a:solidFill>
              </a:rPr>
              <a:t>Ian Murphy or Beatriz </a:t>
            </a:r>
            <a:r>
              <a:rPr lang="en-GB" sz="750" dirty="0" err="1">
                <a:solidFill>
                  <a:srgbClr val="09423B"/>
                </a:solidFill>
              </a:rPr>
              <a:t>Milhazes</a:t>
            </a:r>
            <a:r>
              <a:rPr lang="en-GB" sz="750" dirty="0">
                <a:solidFill>
                  <a:srgbClr val="09423B"/>
                </a:solidFill>
              </a:rPr>
              <a:t>.</a:t>
            </a:r>
          </a:p>
        </p:txBody>
      </p:sp>
      <p:sp>
        <p:nvSpPr>
          <p:cNvPr id="408" name="TextBox 407">
            <a:extLst>
              <a:ext uri="{FF2B5EF4-FFF2-40B4-BE49-F238E27FC236}">
                <a16:creationId xmlns:a16="http://schemas.microsoft.com/office/drawing/2014/main" id="{ECB89986-E52D-4DB2-A25B-8479A9DBEE6A}"/>
              </a:ext>
            </a:extLst>
          </p:cNvPr>
          <p:cNvSpPr txBox="1"/>
          <p:nvPr/>
        </p:nvSpPr>
        <p:spPr>
          <a:xfrm>
            <a:off x="4694003" y="5480960"/>
            <a:ext cx="1238332" cy="5539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AO2 &amp; AO3</a:t>
            </a:r>
          </a:p>
          <a:p>
            <a:r>
              <a:rPr lang="en-GB" sz="750" dirty="0">
                <a:solidFill>
                  <a:srgbClr val="09423B"/>
                </a:solidFill>
              </a:rPr>
              <a:t>Experimental materials: </a:t>
            </a:r>
            <a:r>
              <a:rPr lang="en-GB" sz="750">
                <a:solidFill>
                  <a:srgbClr val="09423B"/>
                </a:solidFill>
              </a:rPr>
              <a:t>paper surface </a:t>
            </a:r>
            <a:r>
              <a:rPr lang="en-GB" sz="750" dirty="0">
                <a:solidFill>
                  <a:srgbClr val="09423B"/>
                </a:solidFill>
              </a:rPr>
              <a:t>experiments and collaging.</a:t>
            </a:r>
            <a:endParaRPr lang="en-GB" sz="750" dirty="0">
              <a:solidFill>
                <a:srgbClr val="09423B"/>
              </a:solidFill>
              <a:ea typeface="Calibri"/>
              <a:cs typeface="Calibri"/>
            </a:endParaRPr>
          </a:p>
        </p:txBody>
      </p:sp>
      <p:sp>
        <p:nvSpPr>
          <p:cNvPr id="410" name="TextBox 409">
            <a:extLst>
              <a:ext uri="{FF2B5EF4-FFF2-40B4-BE49-F238E27FC236}">
                <a16:creationId xmlns:a16="http://schemas.microsoft.com/office/drawing/2014/main" id="{339253C1-F3FD-46EA-AB2A-551204BD0064}"/>
              </a:ext>
            </a:extLst>
          </p:cNvPr>
          <p:cNvSpPr txBox="1"/>
          <p:nvPr/>
        </p:nvSpPr>
        <p:spPr>
          <a:xfrm>
            <a:off x="4630453" y="6646761"/>
            <a:ext cx="1150943" cy="55399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AO3</a:t>
            </a:r>
          </a:p>
          <a:p>
            <a:r>
              <a:rPr lang="en-GB" sz="750" dirty="0">
                <a:solidFill>
                  <a:srgbClr val="09423B"/>
                </a:solidFill>
              </a:rPr>
              <a:t>A returned focus on the formal elements: form, colour and shape.</a:t>
            </a:r>
            <a:endParaRPr lang="en-GB" sz="750" dirty="0">
              <a:solidFill>
                <a:srgbClr val="09423B"/>
              </a:solidFill>
              <a:ea typeface="Calibri"/>
              <a:cs typeface="Calibri"/>
            </a:endParaRPr>
          </a:p>
        </p:txBody>
      </p:sp>
      <p:cxnSp>
        <p:nvCxnSpPr>
          <p:cNvPr id="412" name="Straight Arrow Connector 411">
            <a:extLst>
              <a:ext uri="{FF2B5EF4-FFF2-40B4-BE49-F238E27FC236}">
                <a16:creationId xmlns:a16="http://schemas.microsoft.com/office/drawing/2014/main" id="{C5F848D2-F142-403F-94C0-1FB2D88B5DFE}"/>
              </a:ext>
            </a:extLst>
          </p:cNvPr>
          <p:cNvCxnSpPr>
            <a:cxnSpLocks/>
          </p:cNvCxnSpPr>
          <p:nvPr/>
        </p:nvCxnSpPr>
        <p:spPr>
          <a:xfrm flipH="1">
            <a:off x="5106905" y="6034960"/>
            <a:ext cx="29387" cy="273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4" name="Picture 24" descr="Beatriz Milhazes — Contemporary Art Curator Magazine">
            <a:extLst>
              <a:ext uri="{FF2B5EF4-FFF2-40B4-BE49-F238E27FC236}">
                <a16:creationId xmlns:a16="http://schemas.microsoft.com/office/drawing/2014/main" id="{BB2EF866-A9C0-482A-AA80-06FF928B8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786" y="6286820"/>
            <a:ext cx="554093" cy="51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19" name="Straight Connector 418">
            <a:extLst>
              <a:ext uri="{FF2B5EF4-FFF2-40B4-BE49-F238E27FC236}">
                <a16:creationId xmlns:a16="http://schemas.microsoft.com/office/drawing/2014/main" id="{FB3E27A7-B3A2-47EA-8275-80FE7932808B}"/>
              </a:ext>
            </a:extLst>
          </p:cNvPr>
          <p:cNvCxnSpPr>
            <a:cxnSpLocks/>
          </p:cNvCxnSpPr>
          <p:nvPr/>
        </p:nvCxnSpPr>
        <p:spPr>
          <a:xfrm>
            <a:off x="2164862" y="3170897"/>
            <a:ext cx="6426" cy="45258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0" name="TextBox 419">
            <a:extLst>
              <a:ext uri="{FF2B5EF4-FFF2-40B4-BE49-F238E27FC236}">
                <a16:creationId xmlns:a16="http://schemas.microsoft.com/office/drawing/2014/main" id="{8B23AD77-96D7-4460-8271-1E62F61D5149}"/>
              </a:ext>
            </a:extLst>
          </p:cNvPr>
          <p:cNvSpPr txBox="1"/>
          <p:nvPr/>
        </p:nvSpPr>
        <p:spPr>
          <a:xfrm rot="-2100000">
            <a:off x="819009" y="3387759"/>
            <a:ext cx="905692" cy="411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37">
                <a:solidFill>
                  <a:schemeClr val="bg1"/>
                </a:solidFill>
              </a:rPr>
              <a:t>Strike a Pose:</a:t>
            </a:r>
          </a:p>
          <a:p>
            <a:r>
              <a:rPr lang="en-GB" sz="1037">
                <a:solidFill>
                  <a:schemeClr val="bg1"/>
                </a:solidFill>
              </a:rPr>
              <a:t>Identity</a:t>
            </a:r>
          </a:p>
        </p:txBody>
      </p:sp>
      <p:sp>
        <p:nvSpPr>
          <p:cNvPr id="422" name="TextBox 421">
            <a:extLst>
              <a:ext uri="{FF2B5EF4-FFF2-40B4-BE49-F238E27FC236}">
                <a16:creationId xmlns:a16="http://schemas.microsoft.com/office/drawing/2014/main" id="{E13F60A2-3F8F-4321-AAF4-16B97C0925E3}"/>
              </a:ext>
            </a:extLst>
          </p:cNvPr>
          <p:cNvSpPr txBox="1"/>
          <p:nvPr/>
        </p:nvSpPr>
        <p:spPr>
          <a:xfrm>
            <a:off x="2269117" y="3212817"/>
            <a:ext cx="2067523" cy="411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37">
                <a:solidFill>
                  <a:schemeClr val="bg1"/>
                </a:solidFill>
              </a:rPr>
              <a:t>Strike a Pose:</a:t>
            </a:r>
          </a:p>
          <a:p>
            <a:r>
              <a:rPr lang="en-GB" sz="1037">
                <a:solidFill>
                  <a:schemeClr val="bg1"/>
                </a:solidFill>
              </a:rPr>
              <a:t>Independent project</a:t>
            </a:r>
          </a:p>
        </p:txBody>
      </p:sp>
      <p:sp>
        <p:nvSpPr>
          <p:cNvPr id="424" name="TextBox 423">
            <a:extLst>
              <a:ext uri="{FF2B5EF4-FFF2-40B4-BE49-F238E27FC236}">
                <a16:creationId xmlns:a16="http://schemas.microsoft.com/office/drawing/2014/main" id="{0B2B263E-BEE6-4910-8436-D303A157A26F}"/>
              </a:ext>
            </a:extLst>
          </p:cNvPr>
          <p:cNvSpPr txBox="1"/>
          <p:nvPr/>
        </p:nvSpPr>
        <p:spPr>
          <a:xfrm>
            <a:off x="4619721" y="4166788"/>
            <a:ext cx="858097" cy="4385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Artist Reference:</a:t>
            </a:r>
          </a:p>
          <a:p>
            <a:r>
              <a:rPr lang="en-GB" sz="750">
                <a:solidFill>
                  <a:srgbClr val="09423B"/>
                </a:solidFill>
              </a:rPr>
              <a:t>Bisa Butler.</a:t>
            </a:r>
          </a:p>
        </p:txBody>
      </p:sp>
      <p:sp>
        <p:nvSpPr>
          <p:cNvPr id="426" name="TextBox 425">
            <a:extLst>
              <a:ext uri="{FF2B5EF4-FFF2-40B4-BE49-F238E27FC236}">
                <a16:creationId xmlns:a16="http://schemas.microsoft.com/office/drawing/2014/main" id="{FFD04E8B-6D74-4AA3-8863-2016667F6615}"/>
              </a:ext>
            </a:extLst>
          </p:cNvPr>
          <p:cNvSpPr txBox="1"/>
          <p:nvPr/>
        </p:nvSpPr>
        <p:spPr>
          <a:xfrm>
            <a:off x="3182825" y="3934674"/>
            <a:ext cx="1107001" cy="7848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AO3</a:t>
            </a:r>
          </a:p>
          <a:p>
            <a:r>
              <a:rPr lang="en-GB" sz="750">
                <a:solidFill>
                  <a:srgbClr val="09423B"/>
                </a:solidFill>
              </a:rPr>
              <a:t>A returned focus on the formal elements:</a:t>
            </a:r>
          </a:p>
          <a:p>
            <a:r>
              <a:rPr lang="en-GB" sz="750">
                <a:solidFill>
                  <a:srgbClr val="09423B"/>
                </a:solidFill>
              </a:rPr>
              <a:t>colour, tone, proportions pattern and texture.</a:t>
            </a:r>
          </a:p>
        </p:txBody>
      </p:sp>
      <p:sp>
        <p:nvSpPr>
          <p:cNvPr id="427" name="TextBox 426">
            <a:extLst>
              <a:ext uri="{FF2B5EF4-FFF2-40B4-BE49-F238E27FC236}">
                <a16:creationId xmlns:a16="http://schemas.microsoft.com/office/drawing/2014/main" id="{7D33DCEB-5CF0-4B5E-93F8-DEE15A2C1523}"/>
              </a:ext>
            </a:extLst>
          </p:cNvPr>
          <p:cNvSpPr txBox="1"/>
          <p:nvPr/>
        </p:nvSpPr>
        <p:spPr>
          <a:xfrm>
            <a:off x="3441335" y="5245940"/>
            <a:ext cx="1217234" cy="4385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AO2 &amp; AO3</a:t>
            </a:r>
          </a:p>
          <a:p>
            <a:r>
              <a:rPr lang="en-GB" sz="750" dirty="0">
                <a:solidFill>
                  <a:srgbClr val="09423B"/>
                </a:solidFill>
              </a:rPr>
              <a:t>Experimental materials: </a:t>
            </a:r>
            <a:r>
              <a:rPr lang="en-GB" sz="750">
                <a:solidFill>
                  <a:srgbClr val="09423B"/>
                </a:solidFill>
              </a:rPr>
              <a:t>pencil and textiles.</a:t>
            </a:r>
          </a:p>
        </p:txBody>
      </p:sp>
      <p:pic>
        <p:nvPicPr>
          <p:cNvPr id="428" name="Picture 9" descr="A picture containing colorful, looking, face, person&#10;&#10;Description automatically generated">
            <a:extLst>
              <a:ext uri="{FF2B5EF4-FFF2-40B4-BE49-F238E27FC236}">
                <a16:creationId xmlns:a16="http://schemas.microsoft.com/office/drawing/2014/main" id="{47404F2F-499A-4474-919F-8078292D498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94226" y="3969027"/>
            <a:ext cx="465707" cy="681935"/>
          </a:xfrm>
          <a:prstGeom prst="rect">
            <a:avLst/>
          </a:prstGeom>
        </p:spPr>
      </p:pic>
      <p:cxnSp>
        <p:nvCxnSpPr>
          <p:cNvPr id="431" name="Straight Arrow Connector 430">
            <a:extLst>
              <a:ext uri="{FF2B5EF4-FFF2-40B4-BE49-F238E27FC236}">
                <a16:creationId xmlns:a16="http://schemas.microsoft.com/office/drawing/2014/main" id="{6509D1ED-3C0D-43A6-B021-78FD121711FF}"/>
              </a:ext>
            </a:extLst>
          </p:cNvPr>
          <p:cNvCxnSpPr>
            <a:cxnSpLocks/>
          </p:cNvCxnSpPr>
          <p:nvPr/>
        </p:nvCxnSpPr>
        <p:spPr>
          <a:xfrm>
            <a:off x="4812912" y="4552107"/>
            <a:ext cx="0" cy="2294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Arrow Connector 435">
            <a:extLst>
              <a:ext uri="{FF2B5EF4-FFF2-40B4-BE49-F238E27FC236}">
                <a16:creationId xmlns:a16="http://schemas.microsoft.com/office/drawing/2014/main" id="{6DB4708F-1919-4433-9540-58DA46AF23D4}"/>
              </a:ext>
            </a:extLst>
          </p:cNvPr>
          <p:cNvCxnSpPr>
            <a:cxnSpLocks/>
          </p:cNvCxnSpPr>
          <p:nvPr/>
        </p:nvCxnSpPr>
        <p:spPr>
          <a:xfrm>
            <a:off x="3251985" y="4658539"/>
            <a:ext cx="138544" cy="1775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1" name="TextBox 440">
            <a:extLst>
              <a:ext uri="{FF2B5EF4-FFF2-40B4-BE49-F238E27FC236}">
                <a16:creationId xmlns:a16="http://schemas.microsoft.com/office/drawing/2014/main" id="{A41F5DFD-A0F4-485B-B490-253BEB56C8FF}"/>
              </a:ext>
            </a:extLst>
          </p:cNvPr>
          <p:cNvSpPr txBox="1"/>
          <p:nvPr/>
        </p:nvSpPr>
        <p:spPr>
          <a:xfrm>
            <a:off x="1527090" y="4219395"/>
            <a:ext cx="873952" cy="4385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Artist Reference: </a:t>
            </a:r>
          </a:p>
          <a:p>
            <a:r>
              <a:rPr lang="en-GB" sz="750">
                <a:solidFill>
                  <a:srgbClr val="09423B"/>
                </a:solidFill>
              </a:rPr>
              <a:t>Andy Warhol.</a:t>
            </a:r>
          </a:p>
        </p:txBody>
      </p:sp>
      <p:sp>
        <p:nvSpPr>
          <p:cNvPr id="442" name="TextBox 441">
            <a:extLst>
              <a:ext uri="{FF2B5EF4-FFF2-40B4-BE49-F238E27FC236}">
                <a16:creationId xmlns:a16="http://schemas.microsoft.com/office/drawing/2014/main" id="{AAC91FFB-0C27-469A-B3FD-E6BCE991C263}"/>
              </a:ext>
            </a:extLst>
          </p:cNvPr>
          <p:cNvSpPr txBox="1"/>
          <p:nvPr/>
        </p:nvSpPr>
        <p:spPr>
          <a:xfrm>
            <a:off x="51748" y="4324334"/>
            <a:ext cx="856134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AO3</a:t>
            </a:r>
          </a:p>
          <a:p>
            <a:r>
              <a:rPr lang="en-GB" sz="750">
                <a:solidFill>
                  <a:srgbClr val="09423B"/>
                </a:solidFill>
              </a:rPr>
              <a:t>A returned focus on the formal elements:</a:t>
            </a:r>
          </a:p>
          <a:p>
            <a:r>
              <a:rPr lang="en-GB" sz="750">
                <a:solidFill>
                  <a:srgbClr val="09423B"/>
                </a:solidFill>
              </a:rPr>
              <a:t>colour, shape, proportions, positive and negative space.</a:t>
            </a:r>
          </a:p>
        </p:txBody>
      </p:sp>
      <p:sp>
        <p:nvSpPr>
          <p:cNvPr id="443" name="TextBox 442">
            <a:extLst>
              <a:ext uri="{FF2B5EF4-FFF2-40B4-BE49-F238E27FC236}">
                <a16:creationId xmlns:a16="http://schemas.microsoft.com/office/drawing/2014/main" id="{13264CBD-F6DF-4B3F-BBE7-53AEF1D91254}"/>
              </a:ext>
            </a:extLst>
          </p:cNvPr>
          <p:cNvSpPr txBox="1"/>
          <p:nvPr/>
        </p:nvSpPr>
        <p:spPr>
          <a:xfrm>
            <a:off x="914538" y="5134382"/>
            <a:ext cx="1634061" cy="4385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AO2 &amp; AO3</a:t>
            </a:r>
          </a:p>
          <a:p>
            <a:r>
              <a:rPr lang="en-GB" sz="750">
                <a:solidFill>
                  <a:srgbClr val="09423B"/>
                </a:solidFill>
              </a:rPr>
              <a:t>Experimental materials: biro, digital </a:t>
            </a:r>
            <a:r>
              <a:rPr lang="en-GB" sz="750" dirty="0">
                <a:solidFill>
                  <a:srgbClr val="09423B"/>
                </a:solidFill>
              </a:rPr>
              <a:t>art, stencil, silkscreen printing.</a:t>
            </a:r>
            <a:endParaRPr lang="en-GB" sz="750" dirty="0">
              <a:solidFill>
                <a:srgbClr val="09423B"/>
              </a:solidFill>
              <a:ea typeface="Calibri"/>
              <a:cs typeface="Calibri"/>
            </a:endParaRPr>
          </a:p>
        </p:txBody>
      </p:sp>
      <p:pic>
        <p:nvPicPr>
          <p:cNvPr id="444" name="Picture 443" descr="A picture containing room&#10;&#10;Description automatically generated">
            <a:extLst>
              <a:ext uri="{FF2B5EF4-FFF2-40B4-BE49-F238E27FC236}">
                <a16:creationId xmlns:a16="http://schemas.microsoft.com/office/drawing/2014/main" id="{08CEB6AD-6B1B-4303-B2C8-AF9628EDFC9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20494" y="4232640"/>
            <a:ext cx="735706" cy="472867"/>
          </a:xfrm>
          <a:prstGeom prst="rect">
            <a:avLst/>
          </a:prstGeom>
        </p:spPr>
      </p:pic>
      <p:pic>
        <p:nvPicPr>
          <p:cNvPr id="445" name="Picture 20" descr="A close up of a sign&#10;&#10;Description automatically generated">
            <a:extLst>
              <a:ext uri="{FF2B5EF4-FFF2-40B4-BE49-F238E27FC236}">
                <a16:creationId xmlns:a16="http://schemas.microsoft.com/office/drawing/2014/main" id="{B7E17924-FA5C-4A5E-B4A3-7DDDC4ACAFB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510939" y="5269257"/>
            <a:ext cx="644268" cy="364393"/>
          </a:xfrm>
          <a:prstGeom prst="rect">
            <a:avLst/>
          </a:prstGeom>
          <a:ln>
            <a:solidFill>
              <a:srgbClr val="7030A0"/>
            </a:solidFill>
          </a:ln>
        </p:spPr>
      </p:pic>
      <p:sp>
        <p:nvSpPr>
          <p:cNvPr id="446" name="TextBox 445">
            <a:extLst>
              <a:ext uri="{FF2B5EF4-FFF2-40B4-BE49-F238E27FC236}">
                <a16:creationId xmlns:a16="http://schemas.microsoft.com/office/drawing/2014/main" id="{4539FFAD-318E-4837-A242-78B373BAEF56}"/>
              </a:ext>
            </a:extLst>
          </p:cNvPr>
          <p:cNvSpPr txBox="1"/>
          <p:nvPr/>
        </p:nvSpPr>
        <p:spPr>
          <a:xfrm>
            <a:off x="97999" y="3572170"/>
            <a:ext cx="873952" cy="4385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Artist Reference: Cindy Sherman</a:t>
            </a:r>
          </a:p>
        </p:txBody>
      </p:sp>
      <p:sp>
        <p:nvSpPr>
          <p:cNvPr id="450" name="TextBox 449">
            <a:extLst>
              <a:ext uri="{FF2B5EF4-FFF2-40B4-BE49-F238E27FC236}">
                <a16:creationId xmlns:a16="http://schemas.microsoft.com/office/drawing/2014/main" id="{0DDA2230-F578-41A5-9B31-3F6043D33BA5}"/>
              </a:ext>
            </a:extLst>
          </p:cNvPr>
          <p:cNvSpPr txBox="1"/>
          <p:nvPr/>
        </p:nvSpPr>
        <p:spPr>
          <a:xfrm>
            <a:off x="1046178" y="2652741"/>
            <a:ext cx="1114725" cy="5539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AO2 &amp; AO3</a:t>
            </a:r>
          </a:p>
          <a:p>
            <a:r>
              <a:rPr lang="en-GB" sz="750">
                <a:solidFill>
                  <a:srgbClr val="09423B"/>
                </a:solidFill>
              </a:rPr>
              <a:t>Experimental materials:</a:t>
            </a:r>
          </a:p>
          <a:p>
            <a:r>
              <a:rPr lang="en-GB" sz="750" dirty="0">
                <a:solidFill>
                  <a:srgbClr val="09423B"/>
                </a:solidFill>
              </a:rPr>
              <a:t>Photography, pencil and Acrylic.</a:t>
            </a:r>
            <a:endParaRPr lang="en-GB" sz="750" dirty="0">
              <a:solidFill>
                <a:srgbClr val="09423B"/>
              </a:solidFill>
              <a:ea typeface="Calibri"/>
              <a:cs typeface="Calibri"/>
            </a:endParaRPr>
          </a:p>
        </p:txBody>
      </p:sp>
      <p:sp>
        <p:nvSpPr>
          <p:cNvPr id="453" name="TextBox 452">
            <a:extLst>
              <a:ext uri="{FF2B5EF4-FFF2-40B4-BE49-F238E27FC236}">
                <a16:creationId xmlns:a16="http://schemas.microsoft.com/office/drawing/2014/main" id="{F88127ED-30F1-4F5D-86C7-AB898E5361C1}"/>
              </a:ext>
            </a:extLst>
          </p:cNvPr>
          <p:cNvSpPr txBox="1"/>
          <p:nvPr/>
        </p:nvSpPr>
        <p:spPr>
          <a:xfrm>
            <a:off x="1536797" y="3583501"/>
            <a:ext cx="1622494" cy="5539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AO3</a:t>
            </a:r>
          </a:p>
          <a:p>
            <a:r>
              <a:rPr lang="en-GB" sz="750" dirty="0">
                <a:solidFill>
                  <a:srgbClr val="09423B"/>
                </a:solidFill>
              </a:rPr>
              <a:t>A returned focus on the formal elements: composition, colour, tone, form, scale, proportions and texture.</a:t>
            </a:r>
            <a:endParaRPr lang="en-GB" sz="750" dirty="0">
              <a:solidFill>
                <a:srgbClr val="09423B"/>
              </a:solidFill>
              <a:ea typeface="Calibri"/>
              <a:cs typeface="Calibri"/>
            </a:endParaRPr>
          </a:p>
        </p:txBody>
      </p:sp>
      <p:cxnSp>
        <p:nvCxnSpPr>
          <p:cNvPr id="467" name="Straight Arrow Connector 466">
            <a:extLst>
              <a:ext uri="{FF2B5EF4-FFF2-40B4-BE49-F238E27FC236}">
                <a16:creationId xmlns:a16="http://schemas.microsoft.com/office/drawing/2014/main" id="{3AB73918-2A3D-4AB2-8828-BDA88887AF28}"/>
              </a:ext>
            </a:extLst>
          </p:cNvPr>
          <p:cNvCxnSpPr>
            <a:cxnSpLocks/>
          </p:cNvCxnSpPr>
          <p:nvPr/>
        </p:nvCxnSpPr>
        <p:spPr>
          <a:xfrm flipV="1">
            <a:off x="742221" y="3960574"/>
            <a:ext cx="214085" cy="36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9" name="Straight Arrow Connector 468">
            <a:extLst>
              <a:ext uri="{FF2B5EF4-FFF2-40B4-BE49-F238E27FC236}">
                <a16:creationId xmlns:a16="http://schemas.microsoft.com/office/drawing/2014/main" id="{009DDA20-C437-41A4-8252-CD222126ADA6}"/>
              </a:ext>
            </a:extLst>
          </p:cNvPr>
          <p:cNvCxnSpPr>
            <a:cxnSpLocks/>
          </p:cNvCxnSpPr>
          <p:nvPr/>
        </p:nvCxnSpPr>
        <p:spPr>
          <a:xfrm>
            <a:off x="1848590" y="3097884"/>
            <a:ext cx="36829" cy="1456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3" name="TextBox 472">
            <a:extLst>
              <a:ext uri="{FF2B5EF4-FFF2-40B4-BE49-F238E27FC236}">
                <a16:creationId xmlns:a16="http://schemas.microsoft.com/office/drawing/2014/main" id="{BB9CF980-275A-4BCA-95B5-3E3C2BF7DDE8}"/>
              </a:ext>
            </a:extLst>
          </p:cNvPr>
          <p:cNvSpPr txBox="1"/>
          <p:nvPr/>
        </p:nvSpPr>
        <p:spPr>
          <a:xfrm>
            <a:off x="2248740" y="2675567"/>
            <a:ext cx="1326668" cy="56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Mind map and planning for independent project to think about over the summer</a:t>
            </a:r>
          </a:p>
        </p:txBody>
      </p:sp>
      <p:sp>
        <p:nvSpPr>
          <p:cNvPr id="474" name="TextBox 473">
            <a:extLst>
              <a:ext uri="{FF2B5EF4-FFF2-40B4-BE49-F238E27FC236}">
                <a16:creationId xmlns:a16="http://schemas.microsoft.com/office/drawing/2014/main" id="{A280A854-88CD-417F-A5B5-55E50A20FE7B}"/>
              </a:ext>
            </a:extLst>
          </p:cNvPr>
          <p:cNvSpPr txBox="1"/>
          <p:nvPr/>
        </p:nvSpPr>
        <p:spPr>
          <a:xfrm>
            <a:off x="4231621" y="2743872"/>
            <a:ext cx="923561" cy="4385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Mind map and image collection.</a:t>
            </a:r>
          </a:p>
        </p:txBody>
      </p:sp>
      <p:sp>
        <p:nvSpPr>
          <p:cNvPr id="475" name="TextBox 474">
            <a:extLst>
              <a:ext uri="{FF2B5EF4-FFF2-40B4-BE49-F238E27FC236}">
                <a16:creationId xmlns:a16="http://schemas.microsoft.com/office/drawing/2014/main" id="{F387FD8A-39FD-4952-942C-A5E9BBB3B45C}"/>
              </a:ext>
            </a:extLst>
          </p:cNvPr>
          <p:cNvSpPr txBox="1"/>
          <p:nvPr/>
        </p:nvSpPr>
        <p:spPr>
          <a:xfrm>
            <a:off x="4355356" y="3624990"/>
            <a:ext cx="1326668" cy="3262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Statement of intent.</a:t>
            </a:r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05E70556-4AFE-4FE9-B4B0-335646D5A87C}"/>
              </a:ext>
            </a:extLst>
          </p:cNvPr>
          <p:cNvSpPr txBox="1"/>
          <p:nvPr/>
        </p:nvSpPr>
        <p:spPr>
          <a:xfrm>
            <a:off x="5829844" y="3597453"/>
            <a:ext cx="905451" cy="444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Photo shoot in response to ideas.</a:t>
            </a:r>
          </a:p>
        </p:txBody>
      </p:sp>
      <p:sp>
        <p:nvSpPr>
          <p:cNvPr id="484" name="TextBox 483">
            <a:extLst>
              <a:ext uri="{FF2B5EF4-FFF2-40B4-BE49-F238E27FC236}">
                <a16:creationId xmlns:a16="http://schemas.microsoft.com/office/drawing/2014/main" id="{67FA79D4-13E4-4046-8618-89677DD724FA}"/>
              </a:ext>
            </a:extLst>
          </p:cNvPr>
          <p:cNvSpPr txBox="1"/>
          <p:nvPr/>
        </p:nvSpPr>
        <p:spPr>
          <a:xfrm>
            <a:off x="6118764" y="3008040"/>
            <a:ext cx="73198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AO2  &amp; AO3</a:t>
            </a:r>
          </a:p>
          <a:p>
            <a:r>
              <a:rPr lang="en-GB" sz="750">
                <a:solidFill>
                  <a:srgbClr val="09423B"/>
                </a:solidFill>
              </a:rPr>
              <a:t>Initial ideas: Fast and suggestive drawings.</a:t>
            </a:r>
          </a:p>
        </p:txBody>
      </p:sp>
      <p:sp>
        <p:nvSpPr>
          <p:cNvPr id="486" name="TextBox 485">
            <a:extLst>
              <a:ext uri="{FF2B5EF4-FFF2-40B4-BE49-F238E27FC236}">
                <a16:creationId xmlns:a16="http://schemas.microsoft.com/office/drawing/2014/main" id="{2D92387B-56A7-437C-B92A-B281272F8019}"/>
              </a:ext>
            </a:extLst>
          </p:cNvPr>
          <p:cNvSpPr txBox="1"/>
          <p:nvPr/>
        </p:nvSpPr>
        <p:spPr>
          <a:xfrm>
            <a:off x="4741060" y="2193245"/>
            <a:ext cx="1247551" cy="555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AO2  &amp; AO3</a:t>
            </a:r>
          </a:p>
          <a:p>
            <a:r>
              <a:rPr lang="en-GB" sz="750">
                <a:solidFill>
                  <a:srgbClr val="09423B"/>
                </a:solidFill>
              </a:rPr>
              <a:t>Development of ideas through experimentation inspired by research</a:t>
            </a:r>
          </a:p>
        </p:txBody>
      </p:sp>
      <p:sp>
        <p:nvSpPr>
          <p:cNvPr id="490" name="TextBox 489">
            <a:extLst>
              <a:ext uri="{FF2B5EF4-FFF2-40B4-BE49-F238E27FC236}">
                <a16:creationId xmlns:a16="http://schemas.microsoft.com/office/drawing/2014/main" id="{16DB4C33-93A9-4757-A0EA-A9F100238C27}"/>
              </a:ext>
            </a:extLst>
          </p:cNvPr>
          <p:cNvSpPr txBox="1"/>
          <p:nvPr/>
        </p:nvSpPr>
        <p:spPr>
          <a:xfrm>
            <a:off x="5337747" y="929304"/>
            <a:ext cx="1131177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AO4</a:t>
            </a:r>
          </a:p>
          <a:p>
            <a:r>
              <a:rPr lang="en-GB" sz="750">
                <a:solidFill>
                  <a:srgbClr val="09423B"/>
                </a:solidFill>
              </a:rPr>
              <a:t>Mock exam: Create a final outcome in response to research and experiments. </a:t>
            </a:r>
          </a:p>
        </p:txBody>
      </p:sp>
      <p:cxnSp>
        <p:nvCxnSpPr>
          <p:cNvPr id="491" name="Straight Connector 490">
            <a:extLst>
              <a:ext uri="{FF2B5EF4-FFF2-40B4-BE49-F238E27FC236}">
                <a16:creationId xmlns:a16="http://schemas.microsoft.com/office/drawing/2014/main" id="{9403C53F-3CEB-43AF-952D-D1A241ABE6AC}"/>
              </a:ext>
            </a:extLst>
          </p:cNvPr>
          <p:cNvCxnSpPr>
            <a:cxnSpLocks/>
          </p:cNvCxnSpPr>
          <p:nvPr/>
        </p:nvCxnSpPr>
        <p:spPr>
          <a:xfrm flipV="1">
            <a:off x="5506771" y="1595711"/>
            <a:ext cx="16107" cy="54394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4" name="TextBox 493">
            <a:extLst>
              <a:ext uri="{FF2B5EF4-FFF2-40B4-BE49-F238E27FC236}">
                <a16:creationId xmlns:a16="http://schemas.microsoft.com/office/drawing/2014/main" id="{68FB12E9-40DA-48E1-9CC1-8737BA6425B7}"/>
              </a:ext>
            </a:extLst>
          </p:cNvPr>
          <p:cNvSpPr txBox="1"/>
          <p:nvPr/>
        </p:nvSpPr>
        <p:spPr>
          <a:xfrm>
            <a:off x="6006146" y="1484324"/>
            <a:ext cx="833626" cy="6694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AO2  &amp; AO3</a:t>
            </a:r>
          </a:p>
          <a:p>
            <a:r>
              <a:rPr lang="en-GB" sz="750">
                <a:solidFill>
                  <a:srgbClr val="09423B"/>
                </a:solidFill>
              </a:rPr>
              <a:t>Refinement of ideas: Designing planning and experimenting.</a:t>
            </a:r>
          </a:p>
        </p:txBody>
      </p:sp>
      <p:sp>
        <p:nvSpPr>
          <p:cNvPr id="498" name="TextBox 497">
            <a:extLst>
              <a:ext uri="{FF2B5EF4-FFF2-40B4-BE49-F238E27FC236}">
                <a16:creationId xmlns:a16="http://schemas.microsoft.com/office/drawing/2014/main" id="{F76A7131-D431-4F67-A198-B5AF1322B8A0}"/>
              </a:ext>
            </a:extLst>
          </p:cNvPr>
          <p:cNvSpPr txBox="1"/>
          <p:nvPr/>
        </p:nvSpPr>
        <p:spPr>
          <a:xfrm>
            <a:off x="3210698" y="1789125"/>
            <a:ext cx="2067523" cy="25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37">
                <a:solidFill>
                  <a:schemeClr val="bg1"/>
                </a:solidFill>
              </a:rPr>
              <a:t>Exam</a:t>
            </a:r>
          </a:p>
        </p:txBody>
      </p:sp>
      <p:sp>
        <p:nvSpPr>
          <p:cNvPr id="500" name="TextBox 499">
            <a:extLst>
              <a:ext uri="{FF2B5EF4-FFF2-40B4-BE49-F238E27FC236}">
                <a16:creationId xmlns:a16="http://schemas.microsoft.com/office/drawing/2014/main" id="{C553E0C3-AE3B-4674-A213-E1D6E20EF0D4}"/>
              </a:ext>
            </a:extLst>
          </p:cNvPr>
          <p:cNvSpPr txBox="1"/>
          <p:nvPr/>
        </p:nvSpPr>
        <p:spPr>
          <a:xfrm>
            <a:off x="4590725" y="1196894"/>
            <a:ext cx="934836" cy="4431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Exam paper provided by exam board.</a:t>
            </a:r>
          </a:p>
        </p:txBody>
      </p:sp>
      <p:sp>
        <p:nvSpPr>
          <p:cNvPr id="503" name="TextBox 502">
            <a:extLst>
              <a:ext uri="{FF2B5EF4-FFF2-40B4-BE49-F238E27FC236}">
                <a16:creationId xmlns:a16="http://schemas.microsoft.com/office/drawing/2014/main" id="{16C4CA92-3DD0-4A43-A871-52E330A9A309}"/>
              </a:ext>
            </a:extLst>
          </p:cNvPr>
          <p:cNvSpPr txBox="1"/>
          <p:nvPr/>
        </p:nvSpPr>
        <p:spPr>
          <a:xfrm>
            <a:off x="4120935" y="2101593"/>
            <a:ext cx="836971" cy="5539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Mind map and image collection.</a:t>
            </a:r>
          </a:p>
        </p:txBody>
      </p:sp>
      <p:cxnSp>
        <p:nvCxnSpPr>
          <p:cNvPr id="506" name="Straight Arrow Connector 505">
            <a:extLst>
              <a:ext uri="{FF2B5EF4-FFF2-40B4-BE49-F238E27FC236}">
                <a16:creationId xmlns:a16="http://schemas.microsoft.com/office/drawing/2014/main" id="{744D967E-F5E5-492A-ACBB-A1E2A550A2A6}"/>
              </a:ext>
            </a:extLst>
          </p:cNvPr>
          <p:cNvCxnSpPr>
            <a:cxnSpLocks/>
          </p:cNvCxnSpPr>
          <p:nvPr/>
        </p:nvCxnSpPr>
        <p:spPr>
          <a:xfrm>
            <a:off x="4399939" y="1547278"/>
            <a:ext cx="0" cy="2397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7" name="TextBox 506">
            <a:extLst>
              <a:ext uri="{FF2B5EF4-FFF2-40B4-BE49-F238E27FC236}">
                <a16:creationId xmlns:a16="http://schemas.microsoft.com/office/drawing/2014/main" id="{980C2F12-CA77-4131-A1EC-F862D8141B16}"/>
              </a:ext>
            </a:extLst>
          </p:cNvPr>
          <p:cNvSpPr txBox="1"/>
          <p:nvPr/>
        </p:nvSpPr>
        <p:spPr>
          <a:xfrm>
            <a:off x="3986365" y="1234568"/>
            <a:ext cx="876852" cy="4431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Statement of intent.</a:t>
            </a:r>
          </a:p>
        </p:txBody>
      </p:sp>
      <p:sp>
        <p:nvSpPr>
          <p:cNvPr id="512" name="TextBox 511">
            <a:extLst>
              <a:ext uri="{FF2B5EF4-FFF2-40B4-BE49-F238E27FC236}">
                <a16:creationId xmlns:a16="http://schemas.microsoft.com/office/drawing/2014/main" id="{9ABC2147-F361-43B7-928F-049236281933}"/>
              </a:ext>
            </a:extLst>
          </p:cNvPr>
          <p:cNvSpPr txBox="1"/>
          <p:nvPr/>
        </p:nvSpPr>
        <p:spPr>
          <a:xfrm>
            <a:off x="3358850" y="1120429"/>
            <a:ext cx="671230" cy="5601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Photo shoot in response to ideas.</a:t>
            </a:r>
          </a:p>
        </p:txBody>
      </p:sp>
      <p:sp>
        <p:nvSpPr>
          <p:cNvPr id="513" name="TextBox 512">
            <a:extLst>
              <a:ext uri="{FF2B5EF4-FFF2-40B4-BE49-F238E27FC236}">
                <a16:creationId xmlns:a16="http://schemas.microsoft.com/office/drawing/2014/main" id="{F080B161-D7E8-4EA3-A1ED-53267EEC2034}"/>
              </a:ext>
            </a:extLst>
          </p:cNvPr>
          <p:cNvSpPr txBox="1"/>
          <p:nvPr/>
        </p:nvSpPr>
        <p:spPr>
          <a:xfrm>
            <a:off x="2832773" y="2139238"/>
            <a:ext cx="83588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AO2  &amp; AO3</a:t>
            </a:r>
          </a:p>
          <a:p>
            <a:r>
              <a:rPr lang="en-GB" sz="750">
                <a:solidFill>
                  <a:srgbClr val="09423B"/>
                </a:solidFill>
              </a:rPr>
              <a:t>Initial ideas: Fast and suggestive drawings.</a:t>
            </a:r>
          </a:p>
        </p:txBody>
      </p:sp>
      <p:cxnSp>
        <p:nvCxnSpPr>
          <p:cNvPr id="515" name="Straight Arrow Connector 514">
            <a:extLst>
              <a:ext uri="{FF2B5EF4-FFF2-40B4-BE49-F238E27FC236}">
                <a16:creationId xmlns:a16="http://schemas.microsoft.com/office/drawing/2014/main" id="{FCA1B434-03D4-470D-A4B4-576E10C98F12}"/>
              </a:ext>
            </a:extLst>
          </p:cNvPr>
          <p:cNvCxnSpPr>
            <a:cxnSpLocks/>
          </p:cNvCxnSpPr>
          <p:nvPr/>
        </p:nvCxnSpPr>
        <p:spPr>
          <a:xfrm>
            <a:off x="3568574" y="1581631"/>
            <a:ext cx="34636" cy="2054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6" name="TextBox 515">
            <a:extLst>
              <a:ext uri="{FF2B5EF4-FFF2-40B4-BE49-F238E27FC236}">
                <a16:creationId xmlns:a16="http://schemas.microsoft.com/office/drawing/2014/main" id="{5CDB5515-A3C6-4438-AE30-2A694E5F1841}"/>
              </a:ext>
            </a:extLst>
          </p:cNvPr>
          <p:cNvSpPr txBox="1"/>
          <p:nvPr/>
        </p:nvSpPr>
        <p:spPr>
          <a:xfrm>
            <a:off x="2454462" y="968819"/>
            <a:ext cx="1022345" cy="6694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AO2  &amp; AO3</a:t>
            </a:r>
          </a:p>
          <a:p>
            <a:r>
              <a:rPr lang="en-GB" sz="750">
                <a:solidFill>
                  <a:srgbClr val="09423B"/>
                </a:solidFill>
              </a:rPr>
              <a:t>Development of ideas through experimentation inspired by research.</a:t>
            </a:r>
          </a:p>
        </p:txBody>
      </p:sp>
      <p:sp>
        <p:nvSpPr>
          <p:cNvPr id="517" name="TextBox 516">
            <a:extLst>
              <a:ext uri="{FF2B5EF4-FFF2-40B4-BE49-F238E27FC236}">
                <a16:creationId xmlns:a16="http://schemas.microsoft.com/office/drawing/2014/main" id="{5AA0E8B7-0A92-4A1B-8014-862E95C858AF}"/>
              </a:ext>
            </a:extLst>
          </p:cNvPr>
          <p:cNvSpPr txBox="1"/>
          <p:nvPr/>
        </p:nvSpPr>
        <p:spPr>
          <a:xfrm>
            <a:off x="1880844" y="2130651"/>
            <a:ext cx="11892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AO2  &amp; AO3</a:t>
            </a:r>
          </a:p>
          <a:p>
            <a:r>
              <a:rPr lang="en-GB" sz="750">
                <a:solidFill>
                  <a:srgbClr val="09423B"/>
                </a:solidFill>
              </a:rPr>
              <a:t>Refinement of ideas: Designing planning and experimenting.</a:t>
            </a:r>
          </a:p>
        </p:txBody>
      </p:sp>
      <p:sp>
        <p:nvSpPr>
          <p:cNvPr id="518" name="TextBox 517">
            <a:extLst>
              <a:ext uri="{FF2B5EF4-FFF2-40B4-BE49-F238E27FC236}">
                <a16:creationId xmlns:a16="http://schemas.microsoft.com/office/drawing/2014/main" id="{97D6C44B-9935-43B7-A884-38B6372D629E}"/>
              </a:ext>
            </a:extLst>
          </p:cNvPr>
          <p:cNvSpPr txBox="1"/>
          <p:nvPr/>
        </p:nvSpPr>
        <p:spPr>
          <a:xfrm>
            <a:off x="1462139" y="859840"/>
            <a:ext cx="106016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AO4</a:t>
            </a:r>
          </a:p>
          <a:p>
            <a:r>
              <a:rPr lang="en-GB" sz="750">
                <a:solidFill>
                  <a:srgbClr val="09423B"/>
                </a:solidFill>
              </a:rPr>
              <a:t>Exam: Create a final outcome in response to research and experiments in a 10 hour controlled exam.</a:t>
            </a:r>
          </a:p>
        </p:txBody>
      </p:sp>
      <p:cxnSp>
        <p:nvCxnSpPr>
          <p:cNvPr id="520" name="Straight Arrow Connector 519">
            <a:extLst>
              <a:ext uri="{FF2B5EF4-FFF2-40B4-BE49-F238E27FC236}">
                <a16:creationId xmlns:a16="http://schemas.microsoft.com/office/drawing/2014/main" id="{7E5A4BA1-7122-427D-954F-32478EA26220}"/>
              </a:ext>
            </a:extLst>
          </p:cNvPr>
          <p:cNvCxnSpPr>
            <a:cxnSpLocks/>
          </p:cNvCxnSpPr>
          <p:nvPr/>
        </p:nvCxnSpPr>
        <p:spPr>
          <a:xfrm>
            <a:off x="2009873" y="1587036"/>
            <a:ext cx="0" cy="2397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1" name="TextBox 520">
            <a:extLst>
              <a:ext uri="{FF2B5EF4-FFF2-40B4-BE49-F238E27FC236}">
                <a16:creationId xmlns:a16="http://schemas.microsoft.com/office/drawing/2014/main" id="{212E05BB-F3DB-4598-A389-9C71588F0C85}"/>
              </a:ext>
            </a:extLst>
          </p:cNvPr>
          <p:cNvSpPr txBox="1"/>
          <p:nvPr/>
        </p:nvSpPr>
        <p:spPr>
          <a:xfrm>
            <a:off x="876891" y="2172739"/>
            <a:ext cx="1247551" cy="326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Return to coursework improvements</a:t>
            </a:r>
          </a:p>
        </p:txBody>
      </p:sp>
      <p:pic>
        <p:nvPicPr>
          <p:cNvPr id="522" name="Picture 521">
            <a:extLst>
              <a:ext uri="{FF2B5EF4-FFF2-40B4-BE49-F238E27FC236}">
                <a16:creationId xmlns:a16="http://schemas.microsoft.com/office/drawing/2014/main" id="{3C76F3B8-3BBC-4112-8A5F-727520505B3D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449" y="377660"/>
            <a:ext cx="1397802" cy="1174559"/>
          </a:xfrm>
          <a:prstGeom prst="rect">
            <a:avLst/>
          </a:prstGeom>
        </p:spPr>
      </p:pic>
      <p:cxnSp>
        <p:nvCxnSpPr>
          <p:cNvPr id="528" name="Straight Arrow Connector 527">
            <a:extLst>
              <a:ext uri="{FF2B5EF4-FFF2-40B4-BE49-F238E27FC236}">
                <a16:creationId xmlns:a16="http://schemas.microsoft.com/office/drawing/2014/main" id="{44B10EDE-65B2-4633-BC16-A0B5F0F27258}"/>
              </a:ext>
            </a:extLst>
          </p:cNvPr>
          <p:cNvCxnSpPr>
            <a:cxnSpLocks/>
          </p:cNvCxnSpPr>
          <p:nvPr/>
        </p:nvCxnSpPr>
        <p:spPr>
          <a:xfrm flipH="1" flipV="1">
            <a:off x="5849208" y="3437691"/>
            <a:ext cx="93680" cy="2013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" name="TextBox 528">
            <a:extLst>
              <a:ext uri="{FF2B5EF4-FFF2-40B4-BE49-F238E27FC236}">
                <a16:creationId xmlns:a16="http://schemas.microsoft.com/office/drawing/2014/main" id="{E71230DE-3122-4833-8B6C-4FB0C7D56A39}"/>
              </a:ext>
            </a:extLst>
          </p:cNvPr>
          <p:cNvSpPr txBox="1"/>
          <p:nvPr/>
        </p:nvSpPr>
        <p:spPr>
          <a:xfrm>
            <a:off x="5016688" y="2766842"/>
            <a:ext cx="859077" cy="3231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Artist research.</a:t>
            </a:r>
          </a:p>
        </p:txBody>
      </p:sp>
      <p:sp>
        <p:nvSpPr>
          <p:cNvPr id="531" name="TextBox 530">
            <a:extLst>
              <a:ext uri="{FF2B5EF4-FFF2-40B4-BE49-F238E27FC236}">
                <a16:creationId xmlns:a16="http://schemas.microsoft.com/office/drawing/2014/main" id="{B3939485-0DB0-471D-AAAD-5AB67C874431}"/>
              </a:ext>
            </a:extLst>
          </p:cNvPr>
          <p:cNvSpPr txBox="1"/>
          <p:nvPr/>
        </p:nvSpPr>
        <p:spPr>
          <a:xfrm>
            <a:off x="3496297" y="2319286"/>
            <a:ext cx="1326668" cy="3262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AO1</a:t>
            </a:r>
          </a:p>
          <a:p>
            <a:r>
              <a:rPr lang="en-GB" sz="750">
                <a:solidFill>
                  <a:srgbClr val="09423B"/>
                </a:solidFill>
              </a:rPr>
              <a:t>Artist research.</a:t>
            </a:r>
          </a:p>
        </p:txBody>
      </p:sp>
      <p:cxnSp>
        <p:nvCxnSpPr>
          <p:cNvPr id="532" name="Straight Arrow Connector 531">
            <a:extLst>
              <a:ext uri="{FF2B5EF4-FFF2-40B4-BE49-F238E27FC236}">
                <a16:creationId xmlns:a16="http://schemas.microsoft.com/office/drawing/2014/main" id="{98CB0AAA-8CAD-4B7D-9C14-94BFF29212F0}"/>
              </a:ext>
            </a:extLst>
          </p:cNvPr>
          <p:cNvCxnSpPr>
            <a:cxnSpLocks/>
          </p:cNvCxnSpPr>
          <p:nvPr/>
        </p:nvCxnSpPr>
        <p:spPr>
          <a:xfrm flipV="1">
            <a:off x="2621288" y="2001438"/>
            <a:ext cx="0" cy="2228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colorful circle with different colors&#10;&#10;AI-generated content may be incorrect.">
            <a:extLst>
              <a:ext uri="{FF2B5EF4-FFF2-40B4-BE49-F238E27FC236}">
                <a16:creationId xmlns:a16="http://schemas.microsoft.com/office/drawing/2014/main" id="{8EB9E3EB-D752-B310-D86D-8FB7D5A443C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92234" y="11219357"/>
            <a:ext cx="726845" cy="714038"/>
          </a:xfrm>
          <a:prstGeom prst="rect">
            <a:avLst/>
          </a:prstGeom>
        </p:spPr>
      </p:pic>
      <p:pic>
        <p:nvPicPr>
          <p:cNvPr id="5" name="Picture 4" descr="A drawing of a ball on a table&#10;&#10;AI-generated content may be incorrect.">
            <a:extLst>
              <a:ext uri="{FF2B5EF4-FFF2-40B4-BE49-F238E27FC236}">
                <a16:creationId xmlns:a16="http://schemas.microsoft.com/office/drawing/2014/main" id="{06DD15CC-97C9-7B5E-7660-9EB8014329F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030607" y="11416534"/>
            <a:ext cx="746150" cy="5752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8E26F69-F435-4925-6122-2444BFFE6A1E}"/>
              </a:ext>
            </a:extLst>
          </p:cNvPr>
          <p:cNvSpPr txBox="1"/>
          <p:nvPr/>
        </p:nvSpPr>
        <p:spPr>
          <a:xfrm>
            <a:off x="1811654" y="11505255"/>
            <a:ext cx="858538" cy="56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Understanding the colour wheel and colour mixing skills.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D7F36B-3338-7C21-BB0B-A69424C09451}"/>
              </a:ext>
            </a:extLst>
          </p:cNvPr>
          <p:cNvSpPr txBox="1"/>
          <p:nvPr/>
        </p:nvSpPr>
        <p:spPr>
          <a:xfrm>
            <a:off x="1359686" y="9716686"/>
            <a:ext cx="992996" cy="20774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Fauvist landscapes. 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DDA970B-7F9A-8594-0A1D-EB727FFA294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429195" y="9913581"/>
            <a:ext cx="686461" cy="603899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7B69871-8381-5339-AEBE-3D43E216630A}"/>
              </a:ext>
            </a:extLst>
          </p:cNvPr>
          <p:cNvCxnSpPr>
            <a:cxnSpLocks/>
          </p:cNvCxnSpPr>
          <p:nvPr/>
        </p:nvCxnSpPr>
        <p:spPr>
          <a:xfrm>
            <a:off x="3388554" y="10558863"/>
            <a:ext cx="0" cy="2609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4" descr="Owl by Roa - Street Art Cities">
            <a:extLst>
              <a:ext uri="{FF2B5EF4-FFF2-40B4-BE49-F238E27FC236}">
                <a16:creationId xmlns:a16="http://schemas.microsoft.com/office/drawing/2014/main" id="{8E7AC9CF-3A4A-2DDC-D573-EE40E4DFA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198" y="7517918"/>
            <a:ext cx="507123" cy="79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5D9B3C46-6B30-EB6A-16B6-CBCAF78FAADE}"/>
              </a:ext>
            </a:extLst>
          </p:cNvPr>
          <p:cNvCxnSpPr>
            <a:cxnSpLocks/>
          </p:cNvCxnSpPr>
          <p:nvPr/>
        </p:nvCxnSpPr>
        <p:spPr>
          <a:xfrm flipV="1">
            <a:off x="4219437" y="8063185"/>
            <a:ext cx="158096" cy="2201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86B3DACF-80AC-9172-77D2-13CE6E1BF847}"/>
              </a:ext>
            </a:extLst>
          </p:cNvPr>
          <p:cNvSpPr txBox="1"/>
          <p:nvPr/>
        </p:nvSpPr>
        <p:spPr>
          <a:xfrm>
            <a:off x="3850559" y="8294783"/>
            <a:ext cx="109730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Mark making techniques with pen.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1D6DD15-5304-7F30-0FCD-05A0E9E91FB4}"/>
              </a:ext>
            </a:extLst>
          </p:cNvPr>
          <p:cNvSpPr txBox="1"/>
          <p:nvPr/>
        </p:nvSpPr>
        <p:spPr>
          <a:xfrm>
            <a:off x="4739522" y="8298273"/>
            <a:ext cx="1005193" cy="3231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50">
                <a:solidFill>
                  <a:srgbClr val="09423B"/>
                </a:solidFill>
              </a:rPr>
              <a:t>Using mixed media to show texture.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3F6518C9-0464-CB65-9546-0A6E327EAE29}"/>
              </a:ext>
            </a:extLst>
          </p:cNvPr>
          <p:cNvCxnSpPr>
            <a:cxnSpLocks/>
          </p:cNvCxnSpPr>
          <p:nvPr/>
        </p:nvCxnSpPr>
        <p:spPr>
          <a:xfrm flipH="1" flipV="1">
            <a:off x="5237750" y="8101998"/>
            <a:ext cx="46697" cy="2234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Venetian Series Gallery — Ian Murphy Artist | Architecture art, Art ...">
            <a:extLst>
              <a:ext uri="{FF2B5EF4-FFF2-40B4-BE49-F238E27FC236}">
                <a16:creationId xmlns:a16="http://schemas.microsoft.com/office/drawing/2014/main" id="{718B34D8-85F2-D587-4866-2B5DD19F0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137" y="5272502"/>
            <a:ext cx="392178" cy="88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12 things to know about Georgia O'Keeffe - Art Shortlist">
            <a:extLst>
              <a:ext uri="{FF2B5EF4-FFF2-40B4-BE49-F238E27FC236}">
                <a16:creationId xmlns:a16="http://schemas.microsoft.com/office/drawing/2014/main" id="{F67FE225-C48A-983A-5AA1-DD291D52D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53" y="5673381"/>
            <a:ext cx="603061" cy="41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group of ice cream cones&#10;&#10;Description automatically generated with low confidence">
            <a:extLst>
              <a:ext uri="{FF2B5EF4-FFF2-40B4-BE49-F238E27FC236}">
                <a16:creationId xmlns:a16="http://schemas.microsoft.com/office/drawing/2014/main" id="{01D67E28-BA9C-CC13-73B6-188DA12E481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206641" y="8229000"/>
            <a:ext cx="542923" cy="498103"/>
          </a:xfrm>
          <a:prstGeom prst="rect">
            <a:avLst/>
          </a:prstGeom>
        </p:spPr>
      </p:pic>
      <p:pic>
        <p:nvPicPr>
          <p:cNvPr id="11" name="Picture 10" descr="A picture containing colorful&#10;&#10;Description automatically generated">
            <a:extLst>
              <a:ext uri="{FF2B5EF4-FFF2-40B4-BE49-F238E27FC236}">
                <a16:creationId xmlns:a16="http://schemas.microsoft.com/office/drawing/2014/main" id="{049CF2C1-57BA-F31B-AFAE-A71F1C234C87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63358" y="8227396"/>
            <a:ext cx="569099" cy="430868"/>
          </a:xfrm>
          <a:prstGeom prst="rect">
            <a:avLst/>
          </a:prstGeom>
        </p:spPr>
      </p:pic>
      <p:pic>
        <p:nvPicPr>
          <p:cNvPr id="12" name="Picture 11" descr="Art Forms in Nature 94, 1928 - Karl Blossfeldt - WikiArt.org">
            <a:extLst>
              <a:ext uri="{FF2B5EF4-FFF2-40B4-BE49-F238E27FC236}">
                <a16:creationId xmlns:a16="http://schemas.microsoft.com/office/drawing/2014/main" id="{14A39E96-EB33-4211-8D18-72776A759056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43580" y="5617337"/>
            <a:ext cx="477611" cy="556533"/>
          </a:xfrm>
          <a:prstGeom prst="rect">
            <a:avLst/>
          </a:prstGeom>
        </p:spPr>
      </p:pic>
      <p:pic>
        <p:nvPicPr>
          <p:cNvPr id="14" name="Picture 13" descr="The Fruit Of His Labor: Artist Dennis Wojtkiewicz Finds Nourishment In ...">
            <a:extLst>
              <a:ext uri="{FF2B5EF4-FFF2-40B4-BE49-F238E27FC236}">
                <a16:creationId xmlns:a16="http://schemas.microsoft.com/office/drawing/2014/main" id="{E6A96566-8D25-9DBC-7D9D-277F7A536E6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85676" y="6202381"/>
            <a:ext cx="638671" cy="384093"/>
          </a:xfrm>
          <a:prstGeom prst="rect">
            <a:avLst/>
          </a:prstGeom>
        </p:spPr>
      </p:pic>
      <p:pic>
        <p:nvPicPr>
          <p:cNvPr id="16" name="Picture 15" descr="A pink neon sign with black background&#10;&#10;AI-generated content may be incorrect.">
            <a:extLst>
              <a:ext uri="{FF2B5EF4-FFF2-40B4-BE49-F238E27FC236}">
                <a16:creationId xmlns:a16="http://schemas.microsoft.com/office/drawing/2014/main" id="{10D90886-5571-40B8-8252-8EE71818C0C5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382488" y="3849397"/>
            <a:ext cx="474520" cy="700522"/>
          </a:xfrm>
          <a:prstGeom prst="rect">
            <a:avLst/>
          </a:prstGeom>
        </p:spPr>
      </p:pic>
      <p:pic>
        <p:nvPicPr>
          <p:cNvPr id="21" name="Picture 20" descr="A group of men painting a mandala&#10;&#10;AI-generated content may be incorrect.">
            <a:extLst>
              <a:ext uri="{FF2B5EF4-FFF2-40B4-BE49-F238E27FC236}">
                <a16:creationId xmlns:a16="http://schemas.microsoft.com/office/drawing/2014/main" id="{FB62B3EC-A810-73D9-EDBD-563ADB3AFC8C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 l="3395" t="-5350" r="5795" b="-5633"/>
          <a:stretch>
            <a:fillRect/>
          </a:stretch>
        </p:blipFill>
        <p:spPr>
          <a:xfrm>
            <a:off x="152758" y="8958987"/>
            <a:ext cx="747801" cy="736136"/>
          </a:xfrm>
          <a:prstGeom prst="rect">
            <a:avLst/>
          </a:prstGeom>
        </p:spPr>
      </p:pic>
      <p:pic>
        <p:nvPicPr>
          <p:cNvPr id="13" name="Picture 12" descr="A person in a hat&#10;&#10;AI-generated content may be incorrect.">
            <a:extLst>
              <a:ext uri="{FF2B5EF4-FFF2-40B4-BE49-F238E27FC236}">
                <a16:creationId xmlns:a16="http://schemas.microsoft.com/office/drawing/2014/main" id="{D714B055-F868-6D74-DFA1-AB5D8B9E2424}"/>
              </a:ext>
            </a:extLst>
          </p:cNvPr>
          <p:cNvPicPr>
            <a:picLocks noChangeAspect="1"/>
          </p:cNvPicPr>
          <p:nvPr/>
        </p:nvPicPr>
        <p:blipFill>
          <a:blip r:embed="rId27"/>
          <a:srcRect l="19099" t="-1691" r="8960" b="5336"/>
          <a:stretch>
            <a:fillRect/>
          </a:stretch>
        </p:blipFill>
        <p:spPr>
          <a:xfrm>
            <a:off x="188587" y="2845695"/>
            <a:ext cx="816315" cy="614551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D02A8CC-468F-06D2-4BD0-FE5E061380BF}"/>
              </a:ext>
            </a:extLst>
          </p:cNvPr>
          <p:cNvSpPr txBox="1"/>
          <p:nvPr/>
        </p:nvSpPr>
        <p:spPr>
          <a:xfrm>
            <a:off x="1177636" y="10702637"/>
            <a:ext cx="1506682" cy="6771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>
                <a:solidFill>
                  <a:srgbClr val="FFFFFF"/>
                </a:solidFill>
                <a:latin typeface="Calibri"/>
                <a:ea typeface="Segoe UI"/>
                <a:cs typeface="Segoe UI"/>
              </a:rPr>
              <a:t>Elements in Art: Colour</a:t>
            </a:r>
            <a:r>
              <a:rPr lang="en-GB" sz="1000" b="0" i="0" u="none" strike="noStrike" baseline="0">
                <a:solidFill>
                  <a:srgbClr val="FFFFFF"/>
                </a:solidFill>
                <a:latin typeface="Calibri"/>
                <a:ea typeface="Segoe UI"/>
                <a:cs typeface="Segoe UI"/>
              </a:rPr>
              <a:t>,</a:t>
            </a:r>
            <a:r>
              <a:rPr lang="en-GB" sz="1000">
                <a:solidFill>
                  <a:srgbClr val="FFFFFF"/>
                </a:solidFill>
                <a:latin typeface="Calibri"/>
                <a:ea typeface="Segoe UI"/>
                <a:cs typeface="Segoe UI"/>
              </a:rPr>
              <a:t> </a:t>
            </a:r>
            <a:r>
              <a:rPr lang="en-GB" sz="1000" b="0" i="0" u="none" strike="noStrike" baseline="0">
                <a:solidFill>
                  <a:srgbClr val="FFFFFF"/>
                </a:solidFill>
                <a:latin typeface="Calibri"/>
                <a:ea typeface="Segoe UI"/>
                <a:cs typeface="Segoe UI"/>
              </a:rPr>
              <a:t>Texture</a:t>
            </a:r>
            <a:r>
              <a:rPr lang="en-GB" sz="1000" b="0" i="0" u="none" strike="noStrike" baseline="0" dirty="0">
                <a:solidFill>
                  <a:srgbClr val="FFFFFF"/>
                </a:solidFill>
                <a:latin typeface="Calibri"/>
                <a:ea typeface="Segoe UI"/>
                <a:cs typeface="Segoe UI"/>
              </a:rPr>
              <a:t> and Composition</a:t>
            </a:r>
            <a:endParaRPr lang="en-GB">
              <a:ea typeface="Calibri"/>
              <a:cs typeface="Calibri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684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9423B"/>
      </a:dk1>
      <a:lt1>
        <a:srgbClr val="FFFFFF"/>
      </a:lt1>
      <a:dk2>
        <a:srgbClr val="2B2B2B"/>
      </a:dk2>
      <a:lt2>
        <a:srgbClr val="ADBCB1"/>
      </a:lt2>
      <a:accent1>
        <a:srgbClr val="16A190"/>
      </a:accent1>
      <a:accent2>
        <a:srgbClr val="CF4520"/>
      </a:accent2>
      <a:accent3>
        <a:srgbClr val="000000"/>
      </a:accent3>
      <a:accent4>
        <a:srgbClr val="000000"/>
      </a:accent4>
      <a:accent5>
        <a:srgbClr val="000000"/>
      </a:accent5>
      <a:accent6>
        <a:srgbClr val="000000"/>
      </a:accent6>
      <a:hlink>
        <a:srgbClr val="09423B"/>
      </a:hlink>
      <a:folHlink>
        <a:srgbClr val="ADBCB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23926C5B22EC94786B17F1C14FDEE59" ma:contentTypeVersion="17" ma:contentTypeDescription="Create a new document." ma:contentTypeScope="" ma:versionID="72a9812766b1e6c84e666596a860bb21">
  <xsd:schema xmlns:xsd="http://www.w3.org/2001/XMLSchema" xmlns:xs="http://www.w3.org/2001/XMLSchema" xmlns:p="http://schemas.microsoft.com/office/2006/metadata/properties" xmlns:ns2="4272dc6a-a8eb-4950-bea0-f00b11c926ce" xmlns:ns3="d6e59573-1620-43a4-9198-f7b5f96d1c8f" targetNamespace="http://schemas.microsoft.com/office/2006/metadata/properties" ma:root="true" ma:fieldsID="e9e184d178070934c9b57309e4556745" ns2:_="" ns3:_="">
    <xsd:import namespace="4272dc6a-a8eb-4950-bea0-f00b11c926ce"/>
    <xsd:import namespace="d6e59573-1620-43a4-9198-f7b5f96d1c8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72dc6a-a8eb-4950-bea0-f00b11c926c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fcdaeb79-24b4-42b5-8991-7ff1a570ae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e59573-1620-43a4-9198-f7b5f96d1c8f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c4cf7b6b-f1ae-4a5f-971d-369ed340f5aa}" ma:internalName="TaxCatchAll" ma:showField="CatchAllData" ma:web="d6e59573-1620-43a4-9198-f7b5f96d1c8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6e59573-1620-43a4-9198-f7b5f96d1c8f" xsi:nil="true"/>
    <lcf76f155ced4ddcb4097134ff3c332f xmlns="4272dc6a-a8eb-4950-bea0-f00b11c926c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B72E704-8A87-4AD5-9CC1-54F12F4EF10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B0AE77-590F-4174-AE0C-12ED24E139EC}">
  <ds:schemaRefs>
    <ds:schemaRef ds:uri="4272dc6a-a8eb-4950-bea0-f00b11c926ce"/>
    <ds:schemaRef ds:uri="d6e59573-1620-43a4-9198-f7b5f96d1c8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E8D9A76A-7008-4059-8A06-B435AB001F0D}">
  <ds:schemaRefs>
    <ds:schemaRef ds:uri="4272dc6a-a8eb-4950-bea0-f00b11c926ce"/>
    <ds:schemaRef ds:uri="d6e59573-1620-43a4-9198-f7b5f96d1c8f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Application>Microsoft Office PowerPoint</Application>
  <PresentationFormat>Widescreen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310</cp:revision>
  <dcterms:created xsi:type="dcterms:W3CDTF">2013-07-15T20:26:40Z</dcterms:created>
  <dcterms:modified xsi:type="dcterms:W3CDTF">2026-03-16T15:45:23Z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0x010100323926C5B22EC94786B17F1C14FDEE59</vt:lpwstr>
  </property>
  <property fmtid="{D5CDD505-2E9C-101B-9397-08002B2CF9AE}" pid="3" name="MediaServiceImageTags">
    <vt:lpwstr/>
  </property>
</Properties>
</file>