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808788" cy="9940925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5A68"/>
    <a:srgbClr val="144856"/>
    <a:srgbClr val="A70A41"/>
    <a:srgbClr val="000066"/>
    <a:srgbClr val="FF9900"/>
    <a:srgbClr val="FF00FF"/>
    <a:srgbClr val="FE5E00"/>
    <a:srgbClr val="000074"/>
    <a:srgbClr val="000082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4C19F4-9B66-480E-955C-33C1B9731444}" v="3" dt="2025-09-22T18:31:48.9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71" autoAdjust="0"/>
    <p:restoredTop sz="95833" autoAdjust="0"/>
  </p:normalViewPr>
  <p:slideViewPr>
    <p:cSldViewPr snapToGrid="0">
      <p:cViewPr>
        <p:scale>
          <a:sx n="119" d="100"/>
          <a:sy n="119" d="100"/>
        </p:scale>
        <p:origin x="595" y="-26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rke, Jackie" userId="545a3c2b-78ca-4ac2-83ea-d499855b2555" providerId="ADAL" clId="{5E4C19F4-9B66-480E-955C-33C1B9731444}"/>
    <pc:docChg chg="modSld">
      <pc:chgData name="Clarke, Jackie" userId="545a3c2b-78ca-4ac2-83ea-d499855b2555" providerId="ADAL" clId="{5E4C19F4-9B66-480E-955C-33C1B9731444}" dt="2025-09-22T18:32:58.638" v="70" actId="14100"/>
      <pc:docMkLst>
        <pc:docMk/>
      </pc:docMkLst>
      <pc:sldChg chg="addSp modSp mod">
        <pc:chgData name="Clarke, Jackie" userId="545a3c2b-78ca-4ac2-83ea-d499855b2555" providerId="ADAL" clId="{5E4C19F4-9B66-480E-955C-33C1B9731444}" dt="2025-09-22T18:32:58.638" v="70" actId="14100"/>
        <pc:sldMkLst>
          <pc:docMk/>
          <pc:sldMk cId="1074321042" sldId="256"/>
        </pc:sldMkLst>
        <pc:spChg chg="mod">
          <ac:chgData name="Clarke, Jackie" userId="545a3c2b-78ca-4ac2-83ea-d499855b2555" providerId="ADAL" clId="{5E4C19F4-9B66-480E-955C-33C1B9731444}" dt="2025-09-22T18:30:43.060" v="49" actId="20577"/>
          <ac:spMkLst>
            <pc:docMk/>
            <pc:sldMk cId="1074321042" sldId="256"/>
            <ac:spMk id="69" creationId="{07F95F99-332B-084C-92D6-0612F033D908}"/>
          </ac:spMkLst>
        </pc:spChg>
        <pc:picChg chg="add">
          <ac:chgData name="Clarke, Jackie" userId="545a3c2b-78ca-4ac2-83ea-d499855b2555" providerId="ADAL" clId="{5E4C19F4-9B66-480E-955C-33C1B9731444}" dt="2025-09-22T18:31:44.022" v="50"/>
          <ac:picMkLst>
            <pc:docMk/>
            <pc:sldMk cId="1074321042" sldId="256"/>
            <ac:picMk id="41" creationId="{E3B4C02C-E3FE-6E82-8B76-7BDF0E5CAC80}"/>
          </ac:picMkLst>
        </pc:picChg>
        <pc:picChg chg="add mod modCrop">
          <ac:chgData name="Clarke, Jackie" userId="545a3c2b-78ca-4ac2-83ea-d499855b2555" providerId="ADAL" clId="{5E4C19F4-9B66-480E-955C-33C1B9731444}" dt="2025-09-22T18:32:58.638" v="70" actId="14100"/>
          <ac:picMkLst>
            <pc:docMk/>
            <pc:sldMk cId="1074321042" sldId="256"/>
            <ac:picMk id="49" creationId="{1336A1C5-F756-3AD3-8E10-7810CCE3546E}"/>
          </ac:picMkLst>
        </pc:picChg>
      </pc:sldChg>
    </pc:docChg>
  </pc:docChgLst>
  <pc:docChgLst>
    <pc:chgData name="Clarke, Jackie" userId="545a3c2b-78ca-4ac2-83ea-d499855b2555" providerId="ADAL" clId="{B5D6C130-AF53-449A-9934-43380DA57814}"/>
    <pc:docChg chg="undo custSel modSld">
      <pc:chgData name="Clarke, Jackie" userId="545a3c2b-78ca-4ac2-83ea-d499855b2555" providerId="ADAL" clId="{B5D6C130-AF53-449A-9934-43380DA57814}" dt="2023-11-06T20:37:38.638" v="1442" actId="1076"/>
      <pc:docMkLst>
        <pc:docMk/>
      </pc:docMkLst>
      <pc:sldChg chg="addSp delSp modSp mod">
        <pc:chgData name="Clarke, Jackie" userId="545a3c2b-78ca-4ac2-83ea-d499855b2555" providerId="ADAL" clId="{B5D6C130-AF53-449A-9934-43380DA57814}" dt="2023-11-06T20:37:38.638" v="1442" actId="1076"/>
        <pc:sldMkLst>
          <pc:docMk/>
          <pc:sldMk cId="1074321042" sldId="256"/>
        </pc:sldMkLst>
      </pc:sldChg>
    </pc:docChg>
  </pc:docChgLst>
  <pc:docChgLst>
    <pc:chgData name="Clarke, Jackie" userId="S::jclarke@eggars.hants.sch.uk::545a3c2b-78ca-4ac2-83ea-d499855b2555" providerId="AD" clId="Web-{25F6291F-BB5E-4800-97D2-32F26C2D7903}"/>
    <pc:docChg chg="modSld">
      <pc:chgData name="Clarke, Jackie" userId="S::jclarke@eggars.hants.sch.uk::545a3c2b-78ca-4ac2-83ea-d499855b2555" providerId="AD" clId="Web-{25F6291F-BB5E-4800-97D2-32F26C2D7903}" dt="2023-11-10T15:22:39.685" v="0" actId="14100"/>
      <pc:docMkLst>
        <pc:docMk/>
      </pc:docMkLst>
      <pc:sldChg chg="modSp">
        <pc:chgData name="Clarke, Jackie" userId="S::jclarke@eggars.hants.sch.uk::545a3c2b-78ca-4ac2-83ea-d499855b2555" providerId="AD" clId="Web-{25F6291F-BB5E-4800-97D2-32F26C2D7903}" dt="2023-11-10T15:22:39.685" v="0" actId="14100"/>
        <pc:sldMkLst>
          <pc:docMk/>
          <pc:sldMk cId="1074321042" sldId="256"/>
        </pc:sldMkLst>
      </pc:sldChg>
    </pc:docChg>
  </pc:docChgLst>
  <pc:docChgLst>
    <pc:chgData name="Clarke, Jackie" userId="545a3c2b-78ca-4ac2-83ea-d499855b2555" providerId="ADAL" clId="{0125711F-2FF1-4E70-AB7A-2681C10645D8}"/>
    <pc:docChg chg="undo custSel modSld">
      <pc:chgData name="Clarke, Jackie" userId="545a3c2b-78ca-4ac2-83ea-d499855b2555" providerId="ADAL" clId="{0125711F-2FF1-4E70-AB7A-2681C10645D8}" dt="2023-11-05T16:58:03.126" v="4861" actId="14100"/>
      <pc:docMkLst>
        <pc:docMk/>
      </pc:docMkLst>
      <pc:sldChg chg="addSp delSp modSp mod">
        <pc:chgData name="Clarke, Jackie" userId="545a3c2b-78ca-4ac2-83ea-d499855b2555" providerId="ADAL" clId="{0125711F-2FF1-4E70-AB7A-2681C10645D8}" dt="2023-11-05T16:58:03.126" v="4861" actId="14100"/>
        <pc:sldMkLst>
          <pc:docMk/>
          <pc:sldMk cId="1074321042" sldId="256"/>
        </pc:sldMkLst>
      </pc:sldChg>
    </pc:docChg>
  </pc:docChgLst>
  <pc:docChgLst>
    <pc:chgData name="Clarke, Jackie" userId="545a3c2b-78ca-4ac2-83ea-d499855b2555" providerId="ADAL" clId="{02588B20-9799-44AF-BAA3-CD3A231CF4A2}"/>
    <pc:docChg chg="custSel modSld">
      <pc:chgData name="Clarke, Jackie" userId="545a3c2b-78ca-4ac2-83ea-d499855b2555" providerId="ADAL" clId="{02588B20-9799-44AF-BAA3-CD3A231CF4A2}" dt="2023-11-06T13:31:24.153" v="1200" actId="478"/>
      <pc:docMkLst>
        <pc:docMk/>
      </pc:docMkLst>
      <pc:sldChg chg="addSp delSp modSp mod">
        <pc:chgData name="Clarke, Jackie" userId="545a3c2b-78ca-4ac2-83ea-d499855b2555" providerId="ADAL" clId="{02588B20-9799-44AF-BAA3-CD3A231CF4A2}" dt="2023-11-06T13:31:24.153" v="1200" actId="478"/>
        <pc:sldMkLst>
          <pc:docMk/>
          <pc:sldMk cId="1074321042" sldId="25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981" y="0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81263" y="1243013"/>
            <a:ext cx="18462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77" tIns="45789" rIns="91577" bIns="457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3664"/>
            <a:ext cx="5447666" cy="3914050"/>
          </a:xfrm>
          <a:prstGeom prst="rect">
            <a:avLst/>
          </a:prstGeom>
        </p:spPr>
        <p:txBody>
          <a:bodyPr vert="horz" lIns="91577" tIns="45789" rIns="91577" bIns="457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322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981" y="9443322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81263" y="1243013"/>
            <a:ext cx="1846262" cy="3354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jpe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jpe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31" Type="http://schemas.openxmlformats.org/officeDocument/2006/relationships/image" Target="../media/image29.jpeg"/><Relationship Id="rId44" Type="http://schemas.openxmlformats.org/officeDocument/2006/relationships/image" Target="../media/image42.pn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svg"/><Relationship Id="rId22" Type="http://schemas.openxmlformats.org/officeDocument/2006/relationships/image" Target="../media/image20.jpeg"/><Relationship Id="rId27" Type="http://schemas.openxmlformats.org/officeDocument/2006/relationships/image" Target="../media/image25.jpeg"/><Relationship Id="rId30" Type="http://schemas.openxmlformats.org/officeDocument/2006/relationships/image" Target="../media/image28.jpe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8" Type="http://schemas.openxmlformats.org/officeDocument/2006/relationships/image" Target="../media/image6.jpeg"/><Relationship Id="rId3" Type="http://schemas.openxmlformats.org/officeDocument/2006/relationships/image" Target="../media/image1.tiff"/><Relationship Id="rId12" Type="http://schemas.openxmlformats.org/officeDocument/2006/relationships/image" Target="../media/image10.svg"/><Relationship Id="rId17" Type="http://schemas.openxmlformats.org/officeDocument/2006/relationships/image" Target="../media/image15.sv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4.png"/><Relationship Id="rId20" Type="http://schemas.openxmlformats.org/officeDocument/2006/relationships/image" Target="../media/image18.jpeg"/><Relationship Id="rId41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rgbClr val="144856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64352" y="268285"/>
            <a:ext cx="9366739" cy="17178686"/>
          </a:xfrm>
          <a:prstGeom prst="rect">
            <a:avLst/>
          </a:prstGeom>
          <a:solidFill>
            <a:schemeClr val="bg1"/>
          </a:solidFill>
          <a:ln w="41275">
            <a:solidFill>
              <a:srgbClr val="175A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Describe, analyse and evaluate am actors portrayal.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406" r="530" b="32512"/>
          <a:stretch/>
        </p:blipFill>
        <p:spPr>
          <a:xfrm>
            <a:off x="8338903" y="14972079"/>
            <a:ext cx="1149658" cy="399817"/>
          </a:xfrm>
          <a:prstGeom prst="rect">
            <a:avLst/>
          </a:prstGeom>
          <a:noFill/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04099" y="13653212"/>
            <a:ext cx="2774293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522829" y="11491498"/>
            <a:ext cx="2780715" cy="2184400"/>
          </a:xfrm>
          <a:prstGeom prst="blockArc">
            <a:avLst>
              <a:gd name="adj1" fmla="val 10759983"/>
              <a:gd name="adj2" fmla="val 139885"/>
              <a:gd name="adj3" fmla="val 28561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7734" y="13352216"/>
            <a:ext cx="5841999" cy="621843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83075" y="11188447"/>
            <a:ext cx="5841604" cy="629057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67953" y="9285360"/>
            <a:ext cx="2844343" cy="2238909"/>
          </a:xfrm>
          <a:prstGeom prst="blockArc">
            <a:avLst>
              <a:gd name="adj1" fmla="val 10736163"/>
              <a:gd name="adj2" fmla="val 263439"/>
              <a:gd name="adj3" fmla="val 28511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01230" y="7074140"/>
            <a:ext cx="2847721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2661" y="8981637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67735" y="6821216"/>
            <a:ext cx="5945776" cy="606384"/>
          </a:xfrm>
          <a:prstGeom prst="rect">
            <a:avLst/>
          </a:prstGeom>
          <a:solidFill>
            <a:srgbClr val="14485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74224" y="4889167"/>
            <a:ext cx="2824487" cy="227672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390869" y="2719547"/>
            <a:ext cx="2818991" cy="2237432"/>
          </a:xfrm>
          <a:prstGeom prst="blockArc">
            <a:avLst>
              <a:gd name="adj1" fmla="val 10800000"/>
              <a:gd name="adj2" fmla="val 443796"/>
              <a:gd name="adj3" fmla="val 27951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989218" y="4627886"/>
            <a:ext cx="5827819" cy="629469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7267161" y="6379143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7455749" y="657859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681208" y="9817680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849124" y="1003795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4801608" y="12936336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4996978" y="1313146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4634507" y="4249054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4818510" y="443394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992866" y="2374449"/>
            <a:ext cx="938427" cy="735967"/>
          </a:xfrm>
          <a:prstGeom prst="triangle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5007248" y="13212758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8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4988561" y="13211415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855992" y="10105543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859330" y="10128912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7477166" y="661558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7480179" y="6679358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872D16A-BBC9-2E43-BEA6-EDAFD0B01410}"/>
              </a:ext>
            </a:extLst>
          </p:cNvPr>
          <p:cNvSpPr txBox="1"/>
          <p:nvPr/>
        </p:nvSpPr>
        <p:spPr>
          <a:xfrm>
            <a:off x="4836651" y="4509332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482999" y="15088153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7676352" y="1528422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7685072" y="1542391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7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7717454" y="15400437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367" name="TextBox 366">
            <a:extLst>
              <a:ext uri="{FF2B5EF4-FFF2-40B4-BE49-F238E27FC236}">
                <a16:creationId xmlns:a16="http://schemas.microsoft.com/office/drawing/2014/main" id="{FFB81E5C-15C7-43B1-BE68-738F5F73B8ED}"/>
              </a:ext>
            </a:extLst>
          </p:cNvPr>
          <p:cNvSpPr txBox="1"/>
          <p:nvPr/>
        </p:nvSpPr>
        <p:spPr>
          <a:xfrm>
            <a:off x="4843021" y="4532832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17" name="AutoShape 2" descr="https://static.thenounproject.com/png/2098416-200.png">
            <a:extLst>
              <a:ext uri="{FF2B5EF4-FFF2-40B4-BE49-F238E27FC236}">
                <a16:creationId xmlns:a16="http://schemas.microsoft.com/office/drawing/2014/main" id="{03BC8A5B-B096-4AF3-BD31-DA46DE73684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06938" y="8667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9" name="Rectangle 428">
            <a:extLst>
              <a:ext uri="{FF2B5EF4-FFF2-40B4-BE49-F238E27FC236}">
                <a16:creationId xmlns:a16="http://schemas.microsoft.com/office/drawing/2014/main" id="{41C85B5B-57FD-47DF-BD15-719B5AC5E7EB}"/>
              </a:ext>
            </a:extLst>
          </p:cNvPr>
          <p:cNvSpPr/>
          <p:nvPr/>
        </p:nvSpPr>
        <p:spPr>
          <a:xfrm>
            <a:off x="4908792" y="803244"/>
            <a:ext cx="3558615" cy="615553"/>
          </a:xfrm>
          <a:prstGeom prst="rect">
            <a:avLst/>
          </a:prstGeom>
          <a:noFill/>
          <a:ln w="635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400" dirty="0">
                <a:ln w="0">
                  <a:noFill/>
                </a:ln>
                <a:solidFill>
                  <a:srgbClr val="175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 XBd" panose="020F0502020204030204" pitchFamily="34" charset="0"/>
              </a:rPr>
              <a:t>LEARNING</a:t>
            </a:r>
            <a:r>
              <a:rPr lang="en-US" sz="3400" b="1" dirty="0">
                <a:ln w="0"/>
                <a:solidFill>
                  <a:srgbClr val="175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 </a:t>
            </a:r>
            <a:r>
              <a:rPr lang="en-US" sz="3400" spc="-150" dirty="0">
                <a:ln w="0"/>
                <a:solidFill>
                  <a:srgbClr val="175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 XBd" panose="020B0A06020104020203" pitchFamily="34" charset="0"/>
              </a:rPr>
              <a:t>JOURNEY</a:t>
            </a:r>
          </a:p>
        </p:txBody>
      </p: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8D70BAEB-261E-4EEE-A477-664879BF7D42}"/>
              </a:ext>
            </a:extLst>
          </p:cNvPr>
          <p:cNvCxnSpPr>
            <a:cxnSpLocks/>
          </p:cNvCxnSpPr>
          <p:nvPr/>
        </p:nvCxnSpPr>
        <p:spPr>
          <a:xfrm flipV="1">
            <a:off x="7440801" y="13358265"/>
            <a:ext cx="0" cy="63017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E31830EA-84C4-42C0-8E08-730FA8FF1140}"/>
              </a:ext>
            </a:extLst>
          </p:cNvPr>
          <p:cNvCxnSpPr/>
          <p:nvPr/>
        </p:nvCxnSpPr>
        <p:spPr>
          <a:xfrm>
            <a:off x="3662161" y="15522198"/>
            <a:ext cx="0" cy="59399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5D15AF80-BE15-4670-A52F-ED4411AA395D}"/>
              </a:ext>
            </a:extLst>
          </p:cNvPr>
          <p:cNvCxnSpPr>
            <a:cxnSpLocks/>
          </p:cNvCxnSpPr>
          <p:nvPr/>
        </p:nvCxnSpPr>
        <p:spPr>
          <a:xfrm>
            <a:off x="3608498" y="13337050"/>
            <a:ext cx="0" cy="63192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A20C7881-E26A-41F4-98E3-36B30483BF72}"/>
              </a:ext>
            </a:extLst>
          </p:cNvPr>
          <p:cNvCxnSpPr>
            <a:cxnSpLocks/>
          </p:cNvCxnSpPr>
          <p:nvPr/>
        </p:nvCxnSpPr>
        <p:spPr>
          <a:xfrm>
            <a:off x="3723330" y="8980472"/>
            <a:ext cx="0" cy="71608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1" name="Straight Connector 460">
            <a:extLst>
              <a:ext uri="{FF2B5EF4-FFF2-40B4-BE49-F238E27FC236}">
                <a16:creationId xmlns:a16="http://schemas.microsoft.com/office/drawing/2014/main" id="{FC08E28A-F52F-48A3-94BB-55D3CAEC1194}"/>
              </a:ext>
            </a:extLst>
          </p:cNvPr>
          <p:cNvCxnSpPr>
            <a:cxnSpLocks/>
          </p:cNvCxnSpPr>
          <p:nvPr/>
        </p:nvCxnSpPr>
        <p:spPr>
          <a:xfrm>
            <a:off x="6271698" y="11178965"/>
            <a:ext cx="0" cy="63853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6" name="Straight Connector 475">
            <a:extLst>
              <a:ext uri="{FF2B5EF4-FFF2-40B4-BE49-F238E27FC236}">
                <a16:creationId xmlns:a16="http://schemas.microsoft.com/office/drawing/2014/main" id="{D90BAAA1-F832-46D8-A75E-267DA5533984}"/>
              </a:ext>
            </a:extLst>
          </p:cNvPr>
          <p:cNvCxnSpPr>
            <a:cxnSpLocks/>
          </p:cNvCxnSpPr>
          <p:nvPr/>
        </p:nvCxnSpPr>
        <p:spPr>
          <a:xfrm>
            <a:off x="6070841" y="8980472"/>
            <a:ext cx="0" cy="66543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7" name="Straight Connector 496">
            <a:extLst>
              <a:ext uri="{FF2B5EF4-FFF2-40B4-BE49-F238E27FC236}">
                <a16:creationId xmlns:a16="http://schemas.microsoft.com/office/drawing/2014/main" id="{A76ED8C3-6E66-4899-ACAE-F69F4D925E20}"/>
              </a:ext>
            </a:extLst>
          </p:cNvPr>
          <p:cNvCxnSpPr>
            <a:cxnSpLocks/>
          </p:cNvCxnSpPr>
          <p:nvPr/>
        </p:nvCxnSpPr>
        <p:spPr>
          <a:xfrm>
            <a:off x="4453913" y="6772614"/>
            <a:ext cx="0" cy="71459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1" name="Straight Connector 500">
            <a:extLst>
              <a:ext uri="{FF2B5EF4-FFF2-40B4-BE49-F238E27FC236}">
                <a16:creationId xmlns:a16="http://schemas.microsoft.com/office/drawing/2014/main" id="{57ED869A-29E1-40CD-A636-630D873C79FC}"/>
              </a:ext>
            </a:extLst>
          </p:cNvPr>
          <p:cNvCxnSpPr>
            <a:cxnSpLocks/>
          </p:cNvCxnSpPr>
          <p:nvPr/>
        </p:nvCxnSpPr>
        <p:spPr>
          <a:xfrm>
            <a:off x="2055680" y="4613687"/>
            <a:ext cx="173965" cy="65501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9" name="Rectangle 518">
            <a:extLst>
              <a:ext uri="{FF2B5EF4-FFF2-40B4-BE49-F238E27FC236}">
                <a16:creationId xmlns:a16="http://schemas.microsoft.com/office/drawing/2014/main" id="{9E8750CC-4518-4211-8335-5760CCB49B85}"/>
              </a:ext>
            </a:extLst>
          </p:cNvPr>
          <p:cNvSpPr/>
          <p:nvPr/>
        </p:nvSpPr>
        <p:spPr>
          <a:xfrm>
            <a:off x="5180329" y="6934398"/>
            <a:ext cx="2837715" cy="432033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bg1"/>
              </a:solidFill>
            </a:endParaRPr>
          </a:p>
        </p:txBody>
      </p:sp>
      <p:cxnSp>
        <p:nvCxnSpPr>
          <p:cNvPr id="541" name="Straight Connector 540">
            <a:extLst>
              <a:ext uri="{FF2B5EF4-FFF2-40B4-BE49-F238E27FC236}">
                <a16:creationId xmlns:a16="http://schemas.microsoft.com/office/drawing/2014/main" id="{EA593DA6-378E-43EC-B4C4-A64E231F304D}"/>
              </a:ext>
            </a:extLst>
          </p:cNvPr>
          <p:cNvCxnSpPr>
            <a:cxnSpLocks/>
          </p:cNvCxnSpPr>
          <p:nvPr/>
        </p:nvCxnSpPr>
        <p:spPr>
          <a:xfrm>
            <a:off x="8047185" y="4528831"/>
            <a:ext cx="239445" cy="63127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62C85FD2-BACF-E918-7D49-6EDF4DF751C8}"/>
              </a:ext>
            </a:extLst>
          </p:cNvPr>
          <p:cNvSpPr/>
          <p:nvPr/>
        </p:nvSpPr>
        <p:spPr>
          <a:xfrm>
            <a:off x="2065140" y="15503981"/>
            <a:ext cx="5513297" cy="621843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FD7DF87-5B8F-B221-699C-A4940291D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212" y="566671"/>
            <a:ext cx="724150" cy="75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25A121F-15CC-28DF-B603-744951902D63}"/>
              </a:ext>
            </a:extLst>
          </p:cNvPr>
          <p:cNvSpPr/>
          <p:nvPr/>
        </p:nvSpPr>
        <p:spPr>
          <a:xfrm>
            <a:off x="4956531" y="501983"/>
            <a:ext cx="3529677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rgbClr val="175A6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ill Sans Nova Cond XBd" panose="020B0A06020104020203" pitchFamily="34" charset="0"/>
              </a:rPr>
              <a:t>Drama Department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767509-0083-1196-8744-DB7D63A49E97}"/>
              </a:ext>
            </a:extLst>
          </p:cNvPr>
          <p:cNvSpPr txBox="1"/>
          <p:nvPr/>
        </p:nvSpPr>
        <p:spPr>
          <a:xfrm>
            <a:off x="2383639" y="15661549"/>
            <a:ext cx="25894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Pantomime and vocal skills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6183F20-3EB4-BEE2-5956-F664D1F74409}"/>
              </a:ext>
            </a:extLst>
          </p:cNvPr>
          <p:cNvCxnSpPr>
            <a:cxnSpLocks/>
          </p:cNvCxnSpPr>
          <p:nvPr/>
        </p:nvCxnSpPr>
        <p:spPr>
          <a:xfrm flipH="1">
            <a:off x="2142662" y="15503981"/>
            <a:ext cx="5569" cy="62894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4C3D9591-7A96-33B5-7E22-0EAB75D3F617}"/>
              </a:ext>
            </a:extLst>
          </p:cNvPr>
          <p:cNvSpPr txBox="1"/>
          <p:nvPr/>
        </p:nvSpPr>
        <p:spPr>
          <a:xfrm>
            <a:off x="5364837" y="15622185"/>
            <a:ext cx="21629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Silent Movie and Mime 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F98A25E-7301-4F62-AE16-E6412EEEDD69}"/>
              </a:ext>
            </a:extLst>
          </p:cNvPr>
          <p:cNvCxnSpPr>
            <a:cxnSpLocks/>
          </p:cNvCxnSpPr>
          <p:nvPr/>
        </p:nvCxnSpPr>
        <p:spPr>
          <a:xfrm>
            <a:off x="5097453" y="15499289"/>
            <a:ext cx="0" cy="65724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F9A4DE3A-1DA2-814F-9DA0-C672DAA59093}"/>
              </a:ext>
            </a:extLst>
          </p:cNvPr>
          <p:cNvSpPr txBox="1"/>
          <p:nvPr/>
        </p:nvSpPr>
        <p:spPr>
          <a:xfrm rot="3980505">
            <a:off x="7902070" y="12490813"/>
            <a:ext cx="1942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Murder</a:t>
            </a:r>
          </a:p>
          <a:p>
            <a:r>
              <a:rPr lang="en-GB" sz="1400" dirty="0">
                <a:solidFill>
                  <a:schemeClr val="bg1"/>
                </a:solidFill>
              </a:rPr>
              <a:t> Mystery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AF85C3B-48A4-7646-0CFB-4F59BF43E187}"/>
              </a:ext>
            </a:extLst>
          </p:cNvPr>
          <p:cNvSpPr txBox="1"/>
          <p:nvPr/>
        </p:nvSpPr>
        <p:spPr>
          <a:xfrm>
            <a:off x="6185697" y="13418545"/>
            <a:ext cx="887411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Oliver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6643A2D-ECD0-E988-CAC2-C46EB8875CC3}"/>
              </a:ext>
            </a:extLst>
          </p:cNvPr>
          <p:cNvCxnSpPr>
            <a:cxnSpLocks/>
          </p:cNvCxnSpPr>
          <p:nvPr/>
        </p:nvCxnSpPr>
        <p:spPr>
          <a:xfrm flipH="1">
            <a:off x="8170956" y="11542438"/>
            <a:ext cx="475627" cy="42395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BF4108D5-5E98-0250-D8FE-5543EFC0C42C}"/>
              </a:ext>
            </a:extLst>
          </p:cNvPr>
          <p:cNvSpPr txBox="1"/>
          <p:nvPr/>
        </p:nvSpPr>
        <p:spPr>
          <a:xfrm>
            <a:off x="6425596" y="11330235"/>
            <a:ext cx="21629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Theatre in Education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EB712D0-458B-6748-FB2B-3FBEE920BC83}"/>
              </a:ext>
            </a:extLst>
          </p:cNvPr>
          <p:cNvSpPr txBox="1"/>
          <p:nvPr/>
        </p:nvSpPr>
        <p:spPr>
          <a:xfrm>
            <a:off x="3931386" y="11345458"/>
            <a:ext cx="1983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Mathew Come Home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E2962FD-EC83-C331-0E54-7F7FEFBF1772}"/>
              </a:ext>
            </a:extLst>
          </p:cNvPr>
          <p:cNvSpPr txBox="1"/>
          <p:nvPr/>
        </p:nvSpPr>
        <p:spPr>
          <a:xfrm>
            <a:off x="1542472" y="11311950"/>
            <a:ext cx="2162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</a:rPr>
              <a:t>Shrek the Musical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94C968A5-EFD9-1FC7-FEB8-D307EC4B5C98}"/>
              </a:ext>
            </a:extLst>
          </p:cNvPr>
          <p:cNvCxnSpPr>
            <a:cxnSpLocks/>
          </p:cNvCxnSpPr>
          <p:nvPr/>
        </p:nvCxnSpPr>
        <p:spPr>
          <a:xfrm>
            <a:off x="3662161" y="11188447"/>
            <a:ext cx="0" cy="63853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28D06700-8DF4-E7E8-B35B-4160B5B825AF}"/>
              </a:ext>
            </a:extLst>
          </p:cNvPr>
          <p:cNvSpPr txBox="1"/>
          <p:nvPr/>
        </p:nvSpPr>
        <p:spPr>
          <a:xfrm rot="15011234">
            <a:off x="343932" y="14810819"/>
            <a:ext cx="200048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Greek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sz="1400" dirty="0">
                <a:solidFill>
                  <a:schemeClr val="bg1"/>
                </a:solidFill>
              </a:rPr>
              <a:t>theatre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C6EC4BB-F0C0-B726-CFF7-0DF72A2BA22C}"/>
              </a:ext>
            </a:extLst>
          </p:cNvPr>
          <p:cNvSpPr txBox="1"/>
          <p:nvPr/>
        </p:nvSpPr>
        <p:spPr>
          <a:xfrm>
            <a:off x="1599044" y="9113896"/>
            <a:ext cx="2355329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Script Sampler 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3FF53EE-66AD-9195-FDFE-1C1A4777E63F}"/>
              </a:ext>
            </a:extLst>
          </p:cNvPr>
          <p:cNvSpPr txBox="1"/>
          <p:nvPr/>
        </p:nvSpPr>
        <p:spPr>
          <a:xfrm>
            <a:off x="3874652" y="9119905"/>
            <a:ext cx="2324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</a:rPr>
              <a:t>The Railway Children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0DF13E6-7A3E-3545-F02F-FDE045177AF6}"/>
              </a:ext>
            </a:extLst>
          </p:cNvPr>
          <p:cNvSpPr txBox="1"/>
          <p:nvPr/>
        </p:nvSpPr>
        <p:spPr>
          <a:xfrm>
            <a:off x="6260413" y="9114198"/>
            <a:ext cx="216292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Blood Brothers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A3507085-8E20-45E6-FA5E-C23CE0D8C291}"/>
              </a:ext>
            </a:extLst>
          </p:cNvPr>
          <p:cNvCxnSpPr>
            <a:cxnSpLocks/>
          </p:cNvCxnSpPr>
          <p:nvPr/>
        </p:nvCxnSpPr>
        <p:spPr>
          <a:xfrm>
            <a:off x="8221218" y="8776504"/>
            <a:ext cx="476761" cy="33739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88A53AB0-7180-1EA6-E7F7-0E2BF6048B61}"/>
              </a:ext>
            </a:extLst>
          </p:cNvPr>
          <p:cNvSpPr txBox="1"/>
          <p:nvPr/>
        </p:nvSpPr>
        <p:spPr>
          <a:xfrm rot="5400000">
            <a:off x="7855932" y="8180991"/>
            <a:ext cx="164266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Devising 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07F95F99-332B-084C-92D6-0612F033D908}"/>
              </a:ext>
            </a:extLst>
          </p:cNvPr>
          <p:cNvSpPr txBox="1"/>
          <p:nvPr/>
        </p:nvSpPr>
        <p:spPr>
          <a:xfrm>
            <a:off x="4575118" y="6904168"/>
            <a:ext cx="2991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</a:rPr>
              <a:t>Live Theatre Review 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3A0ED6D8-E7A9-1DA7-1F02-AD71460BBE05}"/>
              </a:ext>
            </a:extLst>
          </p:cNvPr>
          <p:cNvSpPr txBox="1"/>
          <p:nvPr/>
        </p:nvSpPr>
        <p:spPr>
          <a:xfrm>
            <a:off x="2164453" y="6896838"/>
            <a:ext cx="2315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Blood Brother revision </a:t>
            </a:r>
          </a:p>
          <a:p>
            <a:r>
              <a:rPr lang="en-GB" sz="1600" dirty="0">
                <a:solidFill>
                  <a:schemeClr val="bg1"/>
                </a:solidFill>
              </a:rPr>
              <a:t>and Text in Practice Mock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E5B47A99-E9E7-3A77-D44A-8357DFBD0A8C}"/>
              </a:ext>
            </a:extLst>
          </p:cNvPr>
          <p:cNvCxnSpPr>
            <a:cxnSpLocks/>
          </p:cNvCxnSpPr>
          <p:nvPr/>
        </p:nvCxnSpPr>
        <p:spPr>
          <a:xfrm flipH="1">
            <a:off x="2083075" y="6796651"/>
            <a:ext cx="96049" cy="64195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40774D79-697B-5B79-4119-AEE2FFC480DD}"/>
              </a:ext>
            </a:extLst>
          </p:cNvPr>
          <p:cNvSpPr txBox="1"/>
          <p:nvPr/>
        </p:nvSpPr>
        <p:spPr>
          <a:xfrm rot="16200000">
            <a:off x="380152" y="5584100"/>
            <a:ext cx="216292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Devising Skills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7823DF4-3C37-0A2C-CA47-F32D6423694C}"/>
              </a:ext>
            </a:extLst>
          </p:cNvPr>
          <p:cNvSpPr txBox="1"/>
          <p:nvPr/>
        </p:nvSpPr>
        <p:spPr>
          <a:xfrm>
            <a:off x="2212304" y="4747073"/>
            <a:ext cx="29914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Real Devising Component 2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13B29EB0-A950-BCC0-E52F-32367618BAFB}"/>
              </a:ext>
            </a:extLst>
          </p:cNvPr>
          <p:cNvSpPr txBox="1"/>
          <p:nvPr/>
        </p:nvSpPr>
        <p:spPr>
          <a:xfrm>
            <a:off x="5822182" y="4713878"/>
            <a:ext cx="29914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Revision of Component 1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984F208E-E1E2-D8F4-3C12-C1B672E2BB2D}"/>
              </a:ext>
            </a:extLst>
          </p:cNvPr>
          <p:cNvSpPr txBox="1"/>
          <p:nvPr/>
        </p:nvSpPr>
        <p:spPr>
          <a:xfrm rot="5400000">
            <a:off x="7334957" y="3683252"/>
            <a:ext cx="22885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Real Component 3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CF317D39-59EF-7548-C7E5-A7E7E935E19F}"/>
              </a:ext>
            </a:extLst>
          </p:cNvPr>
          <p:cNvSpPr txBox="1"/>
          <p:nvPr/>
        </p:nvSpPr>
        <p:spPr>
          <a:xfrm>
            <a:off x="1741528" y="2430113"/>
            <a:ext cx="6060522" cy="646331"/>
          </a:xfrm>
          <a:prstGeom prst="rect">
            <a:avLst/>
          </a:prstGeom>
          <a:solidFill>
            <a:srgbClr val="14485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</a:rPr>
              <a:t>Revision &amp; mastery: Component </a:t>
            </a:r>
          </a:p>
          <a:p>
            <a:pPr algn="ctr"/>
            <a:r>
              <a:rPr lang="en-GB" sz="1800" dirty="0">
                <a:solidFill>
                  <a:schemeClr val="bg1"/>
                </a:solidFill>
              </a:rPr>
              <a:t> 1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8A5B058-3832-DD96-7B2B-2BC2BBE62CBD}"/>
              </a:ext>
            </a:extLst>
          </p:cNvPr>
          <p:cNvSpPr txBox="1"/>
          <p:nvPr/>
        </p:nvSpPr>
        <p:spPr>
          <a:xfrm>
            <a:off x="7062076" y="16387638"/>
            <a:ext cx="1159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Basic rules of Mime – a focus on physical acting skills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9820AB93-D974-DFFE-6B31-E690C85B4F92}"/>
              </a:ext>
            </a:extLst>
          </p:cNvPr>
          <p:cNvSpPr txBox="1"/>
          <p:nvPr/>
        </p:nvSpPr>
        <p:spPr>
          <a:xfrm>
            <a:off x="4821345" y="16434052"/>
            <a:ext cx="221591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Using knowledge of the conventions of Silent Movies – captions, chase and stage fighting, plus a focus on physical acting skills to create your own silent movie 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3A089AE9-6DE6-8F91-BFC8-6A8290C1BA1D}"/>
              </a:ext>
            </a:extLst>
          </p:cNvPr>
          <p:cNvCxnSpPr/>
          <p:nvPr/>
        </p:nvCxnSpPr>
        <p:spPr>
          <a:xfrm flipV="1">
            <a:off x="5607279" y="15963900"/>
            <a:ext cx="0" cy="4397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D8309E61-61A7-CD33-E1BF-07C45AF37821}"/>
              </a:ext>
            </a:extLst>
          </p:cNvPr>
          <p:cNvCxnSpPr/>
          <p:nvPr/>
        </p:nvCxnSpPr>
        <p:spPr>
          <a:xfrm flipV="1">
            <a:off x="7417609" y="15936657"/>
            <a:ext cx="0" cy="4397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6159824E-5DA7-8E61-0D02-421EB77FADFA}"/>
              </a:ext>
            </a:extLst>
          </p:cNvPr>
          <p:cNvCxnSpPr>
            <a:cxnSpLocks/>
          </p:cNvCxnSpPr>
          <p:nvPr/>
        </p:nvCxnSpPr>
        <p:spPr>
          <a:xfrm>
            <a:off x="4706938" y="15442746"/>
            <a:ext cx="16019" cy="2465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:a16="http://schemas.microsoft.com/office/drawing/2014/main" id="{42D9849B-0B9B-4492-EFF1-03F2F8B59438}"/>
              </a:ext>
            </a:extLst>
          </p:cNvPr>
          <p:cNvSpPr txBox="1"/>
          <p:nvPr/>
        </p:nvSpPr>
        <p:spPr>
          <a:xfrm>
            <a:off x="2832124" y="16456449"/>
            <a:ext cx="18950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Using knowledge of conventions for pantomime, and vocal and physical acting skills to create your own Pantomime. </a:t>
            </a:r>
          </a:p>
        </p:txBody>
      </p: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B0841ACC-EC9D-840D-8FCF-E2630BD5D5FE}"/>
              </a:ext>
            </a:extLst>
          </p:cNvPr>
          <p:cNvCxnSpPr/>
          <p:nvPr/>
        </p:nvCxnSpPr>
        <p:spPr>
          <a:xfrm flipV="1">
            <a:off x="3542198" y="16024108"/>
            <a:ext cx="0" cy="4397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>
            <a:extLst>
              <a:ext uri="{FF2B5EF4-FFF2-40B4-BE49-F238E27FC236}">
                <a16:creationId xmlns:a16="http://schemas.microsoft.com/office/drawing/2014/main" id="{AC03F0FD-2CA9-6C0E-0C7C-48BFCBD91021}"/>
              </a:ext>
            </a:extLst>
          </p:cNvPr>
          <p:cNvSpPr txBox="1"/>
          <p:nvPr/>
        </p:nvSpPr>
        <p:spPr>
          <a:xfrm>
            <a:off x="7049965" y="12912755"/>
            <a:ext cx="12149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Appreciation of Live Theatre </a:t>
            </a:r>
          </a:p>
        </p:txBody>
      </p: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FF5E2897-930E-7978-BD7B-EFB397D7B301}"/>
              </a:ext>
            </a:extLst>
          </p:cNvPr>
          <p:cNvCxnSpPr>
            <a:cxnSpLocks/>
          </p:cNvCxnSpPr>
          <p:nvPr/>
        </p:nvCxnSpPr>
        <p:spPr>
          <a:xfrm flipH="1" flipV="1">
            <a:off x="8324788" y="13751900"/>
            <a:ext cx="350761" cy="6000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id="{4B6AD282-9D2B-84DB-6980-9BC0845F7DD8}"/>
              </a:ext>
            </a:extLst>
          </p:cNvPr>
          <p:cNvSpPr txBox="1"/>
          <p:nvPr/>
        </p:nvSpPr>
        <p:spPr>
          <a:xfrm>
            <a:off x="3175163" y="14745413"/>
            <a:ext cx="948154" cy="609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Appreciation of live theatre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15094E7E-36D4-3D9F-3B78-C3D5FA8ED4CA}"/>
              </a:ext>
            </a:extLst>
          </p:cNvPr>
          <p:cNvSpPr txBox="1"/>
          <p:nvPr/>
        </p:nvSpPr>
        <p:spPr>
          <a:xfrm>
            <a:off x="2480820" y="14749047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Costume Designer’s Role</a:t>
            </a:r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93945C5E-3429-40AE-8954-A2171E373A1E}"/>
              </a:ext>
            </a:extLst>
          </p:cNvPr>
          <p:cNvCxnSpPr>
            <a:cxnSpLocks/>
          </p:cNvCxnSpPr>
          <p:nvPr/>
        </p:nvCxnSpPr>
        <p:spPr>
          <a:xfrm flipH="1">
            <a:off x="3660175" y="15390863"/>
            <a:ext cx="1986" cy="2947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>
            <a:extLst>
              <a:ext uri="{FF2B5EF4-FFF2-40B4-BE49-F238E27FC236}">
                <a16:creationId xmlns:a16="http://schemas.microsoft.com/office/drawing/2014/main" id="{04A7797C-0680-A6B8-7B05-8035A108BD8A}"/>
              </a:ext>
            </a:extLst>
          </p:cNvPr>
          <p:cNvCxnSpPr>
            <a:cxnSpLocks/>
          </p:cNvCxnSpPr>
          <p:nvPr/>
        </p:nvCxnSpPr>
        <p:spPr>
          <a:xfrm>
            <a:off x="2880431" y="15341678"/>
            <a:ext cx="0" cy="3152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>
            <a:extLst>
              <a:ext uri="{FF2B5EF4-FFF2-40B4-BE49-F238E27FC236}">
                <a16:creationId xmlns:a16="http://schemas.microsoft.com/office/drawing/2014/main" id="{6E64418A-BD3D-B169-1784-3E8D0DAB9BEF}"/>
              </a:ext>
            </a:extLst>
          </p:cNvPr>
          <p:cNvSpPr txBox="1"/>
          <p:nvPr/>
        </p:nvSpPr>
        <p:spPr>
          <a:xfrm>
            <a:off x="333821" y="16726744"/>
            <a:ext cx="14285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The origins of theatre 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5ED8A737-ABCD-90A1-8AD8-61E36FF27DA4}"/>
              </a:ext>
            </a:extLst>
          </p:cNvPr>
          <p:cNvSpPr txBox="1"/>
          <p:nvPr/>
        </p:nvSpPr>
        <p:spPr>
          <a:xfrm>
            <a:off x="1637611" y="14787818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Choral speaking techniques</a:t>
            </a:r>
          </a:p>
        </p:txBody>
      </p: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59AD5CFC-F5EA-9F87-54DE-3F6B3A9CCBA9}"/>
              </a:ext>
            </a:extLst>
          </p:cNvPr>
          <p:cNvCxnSpPr>
            <a:cxnSpLocks/>
          </p:cNvCxnSpPr>
          <p:nvPr/>
        </p:nvCxnSpPr>
        <p:spPr>
          <a:xfrm flipV="1">
            <a:off x="842520" y="14983134"/>
            <a:ext cx="246199" cy="1568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554A7BC5-21E7-4AB0-05CA-0A55EA2D28F4}"/>
              </a:ext>
            </a:extLst>
          </p:cNvPr>
          <p:cNvCxnSpPr>
            <a:cxnSpLocks/>
          </p:cNvCxnSpPr>
          <p:nvPr/>
        </p:nvCxnSpPr>
        <p:spPr>
          <a:xfrm flipV="1">
            <a:off x="1545410" y="16051810"/>
            <a:ext cx="268583" cy="6631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0B6A8825-F76F-820B-F252-5C2C7F878967}"/>
              </a:ext>
            </a:extLst>
          </p:cNvPr>
          <p:cNvSpPr txBox="1"/>
          <p:nvPr/>
        </p:nvSpPr>
        <p:spPr>
          <a:xfrm>
            <a:off x="1542810" y="14248538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Director’s Role</a:t>
            </a:r>
          </a:p>
        </p:txBody>
      </p:sp>
      <p:cxnSp>
        <p:nvCxnSpPr>
          <p:cNvPr id="117" name="Straight Arrow Connector 116">
            <a:extLst>
              <a:ext uri="{FF2B5EF4-FFF2-40B4-BE49-F238E27FC236}">
                <a16:creationId xmlns:a16="http://schemas.microsoft.com/office/drawing/2014/main" id="{158201F6-E190-30F9-30A9-A8A7187A8106}"/>
              </a:ext>
            </a:extLst>
          </p:cNvPr>
          <p:cNvCxnSpPr>
            <a:cxnSpLocks/>
          </p:cNvCxnSpPr>
          <p:nvPr/>
        </p:nvCxnSpPr>
        <p:spPr>
          <a:xfrm flipH="1" flipV="1">
            <a:off x="1665085" y="14198231"/>
            <a:ext cx="269528" cy="1036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TextBox 118">
            <a:extLst>
              <a:ext uri="{FF2B5EF4-FFF2-40B4-BE49-F238E27FC236}">
                <a16:creationId xmlns:a16="http://schemas.microsoft.com/office/drawing/2014/main" id="{42D851EB-9F25-AA70-A8E1-3279D7A2A06E}"/>
              </a:ext>
            </a:extLst>
          </p:cNvPr>
          <p:cNvSpPr txBox="1"/>
          <p:nvPr/>
        </p:nvSpPr>
        <p:spPr>
          <a:xfrm>
            <a:off x="254571" y="12696930"/>
            <a:ext cx="129491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Exploration of the stock characters and stage conventions for Melodrama, to create a class performance of ‘Foiled Again’</a:t>
            </a:r>
          </a:p>
        </p:txBody>
      </p:sp>
      <p:cxnSp>
        <p:nvCxnSpPr>
          <p:cNvPr id="120" name="Straight Arrow Connector 119">
            <a:extLst>
              <a:ext uri="{FF2B5EF4-FFF2-40B4-BE49-F238E27FC236}">
                <a16:creationId xmlns:a16="http://schemas.microsoft.com/office/drawing/2014/main" id="{92CABCBD-EB6D-99E3-0073-8DA040B0D0C9}"/>
              </a:ext>
            </a:extLst>
          </p:cNvPr>
          <p:cNvCxnSpPr>
            <a:cxnSpLocks/>
          </p:cNvCxnSpPr>
          <p:nvPr/>
        </p:nvCxnSpPr>
        <p:spPr>
          <a:xfrm>
            <a:off x="1311589" y="13590954"/>
            <a:ext cx="204685" cy="3693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>
            <a:extLst>
              <a:ext uri="{FF2B5EF4-FFF2-40B4-BE49-F238E27FC236}">
                <a16:creationId xmlns:a16="http://schemas.microsoft.com/office/drawing/2014/main" id="{A9A5B66C-FEF8-3BF2-0AE5-C218F416D788}"/>
              </a:ext>
            </a:extLst>
          </p:cNvPr>
          <p:cNvSpPr txBox="1"/>
          <p:nvPr/>
        </p:nvSpPr>
        <p:spPr>
          <a:xfrm>
            <a:off x="2720690" y="14043106"/>
            <a:ext cx="89375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Write a Live theatre Review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1B868929-BF11-526F-3F7E-DA729F5C1AFF}"/>
              </a:ext>
            </a:extLst>
          </p:cNvPr>
          <p:cNvSpPr txBox="1"/>
          <p:nvPr/>
        </p:nvSpPr>
        <p:spPr>
          <a:xfrm>
            <a:off x="3723330" y="14153706"/>
            <a:ext cx="165150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Project Style Homework – Shoe box theatre set design</a:t>
            </a:r>
          </a:p>
        </p:txBody>
      </p:sp>
      <p:cxnSp>
        <p:nvCxnSpPr>
          <p:cNvPr id="126" name="Straight Arrow Connector 125">
            <a:extLst>
              <a:ext uri="{FF2B5EF4-FFF2-40B4-BE49-F238E27FC236}">
                <a16:creationId xmlns:a16="http://schemas.microsoft.com/office/drawing/2014/main" id="{763B9320-7553-6572-DDA5-D192BF57C3A9}"/>
              </a:ext>
            </a:extLst>
          </p:cNvPr>
          <p:cNvCxnSpPr>
            <a:cxnSpLocks/>
          </p:cNvCxnSpPr>
          <p:nvPr/>
        </p:nvCxnSpPr>
        <p:spPr>
          <a:xfrm flipH="1" flipV="1">
            <a:off x="2699238" y="13928725"/>
            <a:ext cx="172776" cy="1677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1" name="Straight Arrow Connector 1030">
            <a:extLst>
              <a:ext uri="{FF2B5EF4-FFF2-40B4-BE49-F238E27FC236}">
                <a16:creationId xmlns:a16="http://schemas.microsoft.com/office/drawing/2014/main" id="{90BFAAC8-18A3-384D-F3F4-AEADF8694E9C}"/>
              </a:ext>
            </a:extLst>
          </p:cNvPr>
          <p:cNvCxnSpPr>
            <a:cxnSpLocks/>
          </p:cNvCxnSpPr>
          <p:nvPr/>
        </p:nvCxnSpPr>
        <p:spPr>
          <a:xfrm flipH="1" flipV="1">
            <a:off x="4417556" y="13863135"/>
            <a:ext cx="10491" cy="2825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4" name="Straight Arrow Connector 1033">
            <a:extLst>
              <a:ext uri="{FF2B5EF4-FFF2-40B4-BE49-F238E27FC236}">
                <a16:creationId xmlns:a16="http://schemas.microsoft.com/office/drawing/2014/main" id="{9FFF9F98-755B-ACF3-C2EB-0206DA75DD4B}"/>
              </a:ext>
            </a:extLst>
          </p:cNvPr>
          <p:cNvCxnSpPr>
            <a:cxnSpLocks/>
          </p:cNvCxnSpPr>
          <p:nvPr/>
        </p:nvCxnSpPr>
        <p:spPr>
          <a:xfrm>
            <a:off x="2227516" y="13131037"/>
            <a:ext cx="253304" cy="2272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Straight Arrow Connector 1038">
            <a:extLst>
              <a:ext uri="{FF2B5EF4-FFF2-40B4-BE49-F238E27FC236}">
                <a16:creationId xmlns:a16="http://schemas.microsoft.com/office/drawing/2014/main" id="{7508BC3D-76BC-F0E4-497C-20D1320E68F0}"/>
              </a:ext>
            </a:extLst>
          </p:cNvPr>
          <p:cNvCxnSpPr>
            <a:cxnSpLocks/>
          </p:cNvCxnSpPr>
          <p:nvPr/>
        </p:nvCxnSpPr>
        <p:spPr>
          <a:xfrm>
            <a:off x="6639699" y="15406851"/>
            <a:ext cx="171875" cy="1933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5" name="Straight Arrow Connector 1044">
            <a:extLst>
              <a:ext uri="{FF2B5EF4-FFF2-40B4-BE49-F238E27FC236}">
                <a16:creationId xmlns:a16="http://schemas.microsoft.com/office/drawing/2014/main" id="{8F6267E3-0440-197D-C283-34B0DF769FFD}"/>
              </a:ext>
            </a:extLst>
          </p:cNvPr>
          <p:cNvCxnSpPr>
            <a:cxnSpLocks/>
            <a:stCxn id="529" idx="0"/>
          </p:cNvCxnSpPr>
          <p:nvPr/>
        </p:nvCxnSpPr>
        <p:spPr>
          <a:xfrm flipV="1">
            <a:off x="6685879" y="13783337"/>
            <a:ext cx="20160" cy="1745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6" name="TextBox 1045">
            <a:extLst>
              <a:ext uri="{FF2B5EF4-FFF2-40B4-BE49-F238E27FC236}">
                <a16:creationId xmlns:a16="http://schemas.microsoft.com/office/drawing/2014/main" id="{4F5EEC42-9F46-E94A-4CFB-82834BC2DA43}"/>
              </a:ext>
            </a:extLst>
          </p:cNvPr>
          <p:cNvSpPr txBox="1"/>
          <p:nvPr/>
        </p:nvSpPr>
        <p:spPr>
          <a:xfrm>
            <a:off x="5679464" y="12370998"/>
            <a:ext cx="116342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Developing acting skills to convey tension</a:t>
            </a:r>
          </a:p>
        </p:txBody>
      </p:sp>
      <p:cxnSp>
        <p:nvCxnSpPr>
          <p:cNvPr id="1049" name="Straight Arrow Connector 1048">
            <a:extLst>
              <a:ext uri="{FF2B5EF4-FFF2-40B4-BE49-F238E27FC236}">
                <a16:creationId xmlns:a16="http://schemas.microsoft.com/office/drawing/2014/main" id="{92A1D196-A8A0-0FCD-3867-96B12F2D1873}"/>
              </a:ext>
            </a:extLst>
          </p:cNvPr>
          <p:cNvCxnSpPr>
            <a:cxnSpLocks/>
          </p:cNvCxnSpPr>
          <p:nvPr/>
        </p:nvCxnSpPr>
        <p:spPr>
          <a:xfrm>
            <a:off x="5963090" y="12971162"/>
            <a:ext cx="426607" cy="5172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DD4DC238-316E-2BD4-5281-24F3E250228E}"/>
              </a:ext>
            </a:extLst>
          </p:cNvPr>
          <p:cNvCxnSpPr>
            <a:cxnSpLocks/>
          </p:cNvCxnSpPr>
          <p:nvPr/>
        </p:nvCxnSpPr>
        <p:spPr>
          <a:xfrm flipH="1">
            <a:off x="7549921" y="13272459"/>
            <a:ext cx="20515" cy="2039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>
            <a:extLst>
              <a:ext uri="{FF2B5EF4-FFF2-40B4-BE49-F238E27FC236}">
                <a16:creationId xmlns:a16="http://schemas.microsoft.com/office/drawing/2014/main" id="{7DFB52FA-72EC-A931-7B5B-9B0DA771BD6A}"/>
              </a:ext>
            </a:extLst>
          </p:cNvPr>
          <p:cNvCxnSpPr/>
          <p:nvPr/>
        </p:nvCxnSpPr>
        <p:spPr>
          <a:xfrm>
            <a:off x="8170956" y="12534718"/>
            <a:ext cx="34647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TextBox 136">
            <a:extLst>
              <a:ext uri="{FF2B5EF4-FFF2-40B4-BE49-F238E27FC236}">
                <a16:creationId xmlns:a16="http://schemas.microsoft.com/office/drawing/2014/main" id="{96F84BDA-3575-CB70-2358-C1FC89A2B2D4}"/>
              </a:ext>
            </a:extLst>
          </p:cNvPr>
          <p:cNvSpPr txBox="1"/>
          <p:nvPr/>
        </p:nvSpPr>
        <p:spPr>
          <a:xfrm>
            <a:off x="8662240" y="13587708"/>
            <a:ext cx="89015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Introduction to Ensemble technique</a:t>
            </a:r>
          </a:p>
        </p:txBody>
      </p: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B9A16804-BB38-15FD-7F96-18A5B67DE359}"/>
              </a:ext>
            </a:extLst>
          </p:cNvPr>
          <p:cNvCxnSpPr>
            <a:cxnSpLocks/>
          </p:cNvCxnSpPr>
          <p:nvPr/>
        </p:nvCxnSpPr>
        <p:spPr>
          <a:xfrm flipH="1" flipV="1">
            <a:off x="8771987" y="13377592"/>
            <a:ext cx="384643" cy="2544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Arrow Connector 146">
            <a:extLst>
              <a:ext uri="{FF2B5EF4-FFF2-40B4-BE49-F238E27FC236}">
                <a16:creationId xmlns:a16="http://schemas.microsoft.com/office/drawing/2014/main" id="{5BBBCF42-86F6-2DAD-4CE0-2622AE837A1D}"/>
              </a:ext>
            </a:extLst>
          </p:cNvPr>
          <p:cNvCxnSpPr>
            <a:cxnSpLocks/>
          </p:cNvCxnSpPr>
          <p:nvPr/>
        </p:nvCxnSpPr>
        <p:spPr>
          <a:xfrm flipH="1">
            <a:off x="8892860" y="11817504"/>
            <a:ext cx="174621" cy="1749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>
            <a:extLst>
              <a:ext uri="{FF2B5EF4-FFF2-40B4-BE49-F238E27FC236}">
                <a16:creationId xmlns:a16="http://schemas.microsoft.com/office/drawing/2014/main" id="{EB664419-B9CD-C713-71AF-B9A8734D5408}"/>
              </a:ext>
            </a:extLst>
          </p:cNvPr>
          <p:cNvSpPr txBox="1"/>
          <p:nvPr/>
        </p:nvSpPr>
        <p:spPr>
          <a:xfrm>
            <a:off x="7752630" y="10204138"/>
            <a:ext cx="17544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Understanding the power of theatre to educate and introduction to basic Brechtian techniques</a:t>
            </a:r>
          </a:p>
        </p:txBody>
      </p: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FE4E406F-4006-0761-B9E3-9CA1B648C590}"/>
              </a:ext>
            </a:extLst>
          </p:cNvPr>
          <p:cNvCxnSpPr>
            <a:cxnSpLocks/>
          </p:cNvCxnSpPr>
          <p:nvPr/>
        </p:nvCxnSpPr>
        <p:spPr>
          <a:xfrm flipV="1">
            <a:off x="6855403" y="11727174"/>
            <a:ext cx="30806" cy="2362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>
            <a:extLst>
              <a:ext uri="{FF2B5EF4-FFF2-40B4-BE49-F238E27FC236}">
                <a16:creationId xmlns:a16="http://schemas.microsoft.com/office/drawing/2014/main" id="{0FD6A226-76D7-18D1-9DFD-2967F388CF11}"/>
              </a:ext>
            </a:extLst>
          </p:cNvPr>
          <p:cNvSpPr txBox="1"/>
          <p:nvPr/>
        </p:nvSpPr>
        <p:spPr>
          <a:xfrm>
            <a:off x="3872145" y="8258391"/>
            <a:ext cx="20318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Component 1 – Introduction to Section C of the written exam. Describe, analyse and evaluate an actor’s portrayal. </a:t>
            </a:r>
          </a:p>
        </p:txBody>
      </p:sp>
      <p:cxnSp>
        <p:nvCxnSpPr>
          <p:cNvPr id="157" name="Straight Arrow Connector 156">
            <a:extLst>
              <a:ext uri="{FF2B5EF4-FFF2-40B4-BE49-F238E27FC236}">
                <a16:creationId xmlns:a16="http://schemas.microsoft.com/office/drawing/2014/main" id="{288830DB-B90A-29FC-49E1-6DBD6312A662}"/>
              </a:ext>
            </a:extLst>
          </p:cNvPr>
          <p:cNvCxnSpPr/>
          <p:nvPr/>
        </p:nvCxnSpPr>
        <p:spPr>
          <a:xfrm>
            <a:off x="6719051" y="11090753"/>
            <a:ext cx="0" cy="3177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Arrow Connector 191">
            <a:extLst>
              <a:ext uri="{FF2B5EF4-FFF2-40B4-BE49-F238E27FC236}">
                <a16:creationId xmlns:a16="http://schemas.microsoft.com/office/drawing/2014/main" id="{63750CA7-7AFB-AD9B-953E-AF7CBCA5F8A3}"/>
              </a:ext>
            </a:extLst>
          </p:cNvPr>
          <p:cNvCxnSpPr>
            <a:cxnSpLocks/>
            <a:stCxn id="195" idx="2"/>
            <a:endCxn id="135" idx="0"/>
          </p:cNvCxnSpPr>
          <p:nvPr/>
        </p:nvCxnSpPr>
        <p:spPr>
          <a:xfrm>
            <a:off x="4990689" y="11143705"/>
            <a:ext cx="13188" cy="447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>
            <a:extLst>
              <a:ext uri="{FF2B5EF4-FFF2-40B4-BE49-F238E27FC236}">
                <a16:creationId xmlns:a16="http://schemas.microsoft.com/office/drawing/2014/main" id="{C65A41F3-4DC5-6EBD-E12F-3E382BCBF9DB}"/>
              </a:ext>
            </a:extLst>
          </p:cNvPr>
          <p:cNvSpPr txBox="1"/>
          <p:nvPr/>
        </p:nvSpPr>
        <p:spPr>
          <a:xfrm>
            <a:off x="3712152" y="10712818"/>
            <a:ext cx="255707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Using a range of acting skill to perform a realistic character </a:t>
            </a:r>
          </a:p>
        </p:txBody>
      </p:sp>
      <p:cxnSp>
        <p:nvCxnSpPr>
          <p:cNvPr id="201" name="Straight Arrow Connector 200">
            <a:extLst>
              <a:ext uri="{FF2B5EF4-FFF2-40B4-BE49-F238E27FC236}">
                <a16:creationId xmlns:a16="http://schemas.microsoft.com/office/drawing/2014/main" id="{D73E275D-AA29-1E7A-33CF-83724F3926E0}"/>
              </a:ext>
            </a:extLst>
          </p:cNvPr>
          <p:cNvCxnSpPr>
            <a:cxnSpLocks/>
          </p:cNvCxnSpPr>
          <p:nvPr/>
        </p:nvCxnSpPr>
        <p:spPr>
          <a:xfrm flipV="1">
            <a:off x="2907574" y="11650292"/>
            <a:ext cx="2771" cy="3333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Arrow Connector 206">
            <a:extLst>
              <a:ext uri="{FF2B5EF4-FFF2-40B4-BE49-F238E27FC236}">
                <a16:creationId xmlns:a16="http://schemas.microsoft.com/office/drawing/2014/main" id="{7B8097F3-B3D0-2061-B910-963871801D77}"/>
              </a:ext>
            </a:extLst>
          </p:cNvPr>
          <p:cNvCxnSpPr>
            <a:cxnSpLocks/>
          </p:cNvCxnSpPr>
          <p:nvPr/>
        </p:nvCxnSpPr>
        <p:spPr>
          <a:xfrm flipV="1">
            <a:off x="1316663" y="11634764"/>
            <a:ext cx="282410" cy="3304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Arrow Connector 211">
            <a:extLst>
              <a:ext uri="{FF2B5EF4-FFF2-40B4-BE49-F238E27FC236}">
                <a16:creationId xmlns:a16="http://schemas.microsoft.com/office/drawing/2014/main" id="{A9A86533-8C96-8A78-CF77-884E6EFCBB35}"/>
              </a:ext>
            </a:extLst>
          </p:cNvPr>
          <p:cNvCxnSpPr/>
          <p:nvPr/>
        </p:nvCxnSpPr>
        <p:spPr>
          <a:xfrm flipH="1">
            <a:off x="1771347" y="10956095"/>
            <a:ext cx="458298" cy="2693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Arrow Connector 215">
            <a:extLst>
              <a:ext uri="{FF2B5EF4-FFF2-40B4-BE49-F238E27FC236}">
                <a16:creationId xmlns:a16="http://schemas.microsoft.com/office/drawing/2014/main" id="{ADDB4332-9CAC-260F-8FC0-8A3709D2F5DE}"/>
              </a:ext>
            </a:extLst>
          </p:cNvPr>
          <p:cNvCxnSpPr>
            <a:cxnSpLocks/>
          </p:cNvCxnSpPr>
          <p:nvPr/>
        </p:nvCxnSpPr>
        <p:spPr>
          <a:xfrm flipV="1">
            <a:off x="4978850" y="9564286"/>
            <a:ext cx="0" cy="270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Straight Arrow Connector 237">
            <a:extLst>
              <a:ext uri="{FF2B5EF4-FFF2-40B4-BE49-F238E27FC236}">
                <a16:creationId xmlns:a16="http://schemas.microsoft.com/office/drawing/2014/main" id="{F6B8AA19-11B3-05B8-425E-54285CBE465F}"/>
              </a:ext>
            </a:extLst>
          </p:cNvPr>
          <p:cNvCxnSpPr>
            <a:cxnSpLocks/>
          </p:cNvCxnSpPr>
          <p:nvPr/>
        </p:nvCxnSpPr>
        <p:spPr>
          <a:xfrm>
            <a:off x="4079007" y="8890004"/>
            <a:ext cx="0" cy="3027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Straight Arrow Connector 244">
            <a:extLst>
              <a:ext uri="{FF2B5EF4-FFF2-40B4-BE49-F238E27FC236}">
                <a16:creationId xmlns:a16="http://schemas.microsoft.com/office/drawing/2014/main" id="{45A5E6D0-63A4-B715-E93F-1183A9A8A413}"/>
              </a:ext>
            </a:extLst>
          </p:cNvPr>
          <p:cNvCxnSpPr/>
          <p:nvPr/>
        </p:nvCxnSpPr>
        <p:spPr>
          <a:xfrm>
            <a:off x="1683665" y="8911067"/>
            <a:ext cx="372015" cy="249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6" name="TextBox 245">
            <a:extLst>
              <a:ext uri="{FF2B5EF4-FFF2-40B4-BE49-F238E27FC236}">
                <a16:creationId xmlns:a16="http://schemas.microsoft.com/office/drawing/2014/main" id="{84D8A19E-C6A8-122A-FA82-FEFBBC162DD1}"/>
              </a:ext>
            </a:extLst>
          </p:cNvPr>
          <p:cNvSpPr txBox="1"/>
          <p:nvPr/>
        </p:nvSpPr>
        <p:spPr>
          <a:xfrm>
            <a:off x="58020" y="9056015"/>
            <a:ext cx="11893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Stanislavski method</a:t>
            </a:r>
          </a:p>
        </p:txBody>
      </p:sp>
      <p:cxnSp>
        <p:nvCxnSpPr>
          <p:cNvPr id="248" name="Straight Arrow Connector 247">
            <a:extLst>
              <a:ext uri="{FF2B5EF4-FFF2-40B4-BE49-F238E27FC236}">
                <a16:creationId xmlns:a16="http://schemas.microsoft.com/office/drawing/2014/main" id="{F17A544C-E52E-E015-7E3E-FF572D38EEBB}"/>
              </a:ext>
            </a:extLst>
          </p:cNvPr>
          <p:cNvCxnSpPr/>
          <p:nvPr/>
        </p:nvCxnSpPr>
        <p:spPr>
          <a:xfrm>
            <a:off x="1007580" y="9395898"/>
            <a:ext cx="515344" cy="1488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9" name="TextBox 248">
            <a:extLst>
              <a:ext uri="{FF2B5EF4-FFF2-40B4-BE49-F238E27FC236}">
                <a16:creationId xmlns:a16="http://schemas.microsoft.com/office/drawing/2014/main" id="{C307BF1F-1B0A-7326-CC67-CE11A52C1DAC}"/>
              </a:ext>
            </a:extLst>
          </p:cNvPr>
          <p:cNvSpPr txBox="1"/>
          <p:nvPr/>
        </p:nvSpPr>
        <p:spPr>
          <a:xfrm>
            <a:off x="2441378" y="9745112"/>
            <a:ext cx="11893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Play Script reading</a:t>
            </a:r>
          </a:p>
        </p:txBody>
      </p:sp>
      <p:sp>
        <p:nvSpPr>
          <p:cNvPr id="250" name="TextBox 249">
            <a:extLst>
              <a:ext uri="{FF2B5EF4-FFF2-40B4-BE49-F238E27FC236}">
                <a16:creationId xmlns:a16="http://schemas.microsoft.com/office/drawing/2014/main" id="{83B44156-667C-34FA-86B6-A5C7EA99F59D}"/>
              </a:ext>
            </a:extLst>
          </p:cNvPr>
          <p:cNvSpPr txBox="1"/>
          <p:nvPr/>
        </p:nvSpPr>
        <p:spPr>
          <a:xfrm>
            <a:off x="2279603" y="8423866"/>
            <a:ext cx="123998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Component 3 – Text in Practice Introduction</a:t>
            </a:r>
          </a:p>
        </p:txBody>
      </p:sp>
      <p:cxnSp>
        <p:nvCxnSpPr>
          <p:cNvPr id="251" name="Straight Arrow Connector 250">
            <a:extLst>
              <a:ext uri="{FF2B5EF4-FFF2-40B4-BE49-F238E27FC236}">
                <a16:creationId xmlns:a16="http://schemas.microsoft.com/office/drawing/2014/main" id="{22B75CBD-13E0-27F7-FCE7-820C4AF25889}"/>
              </a:ext>
            </a:extLst>
          </p:cNvPr>
          <p:cNvCxnSpPr>
            <a:cxnSpLocks/>
          </p:cNvCxnSpPr>
          <p:nvPr/>
        </p:nvCxnSpPr>
        <p:spPr>
          <a:xfrm>
            <a:off x="2798647" y="8890004"/>
            <a:ext cx="0" cy="3027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Arrow Connector 254">
            <a:extLst>
              <a:ext uri="{FF2B5EF4-FFF2-40B4-BE49-F238E27FC236}">
                <a16:creationId xmlns:a16="http://schemas.microsoft.com/office/drawing/2014/main" id="{AD18D3D3-F860-E8A9-EC75-63193BAD44A7}"/>
              </a:ext>
            </a:extLst>
          </p:cNvPr>
          <p:cNvCxnSpPr>
            <a:cxnSpLocks/>
          </p:cNvCxnSpPr>
          <p:nvPr/>
        </p:nvCxnSpPr>
        <p:spPr>
          <a:xfrm flipV="1">
            <a:off x="3218163" y="9489345"/>
            <a:ext cx="0" cy="270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4" name="Straight Arrow Connector 353">
            <a:extLst>
              <a:ext uri="{FF2B5EF4-FFF2-40B4-BE49-F238E27FC236}">
                <a16:creationId xmlns:a16="http://schemas.microsoft.com/office/drawing/2014/main" id="{8DBF725B-7017-69D0-727A-EBF39894C7E8}"/>
              </a:ext>
            </a:extLst>
          </p:cNvPr>
          <p:cNvCxnSpPr>
            <a:cxnSpLocks/>
          </p:cNvCxnSpPr>
          <p:nvPr/>
        </p:nvCxnSpPr>
        <p:spPr>
          <a:xfrm flipH="1" flipV="1">
            <a:off x="2361160" y="9458447"/>
            <a:ext cx="1" cy="3324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5" name="TextBox 354">
            <a:extLst>
              <a:ext uri="{FF2B5EF4-FFF2-40B4-BE49-F238E27FC236}">
                <a16:creationId xmlns:a16="http://schemas.microsoft.com/office/drawing/2014/main" id="{721CAC17-7DA0-DB0C-FE0A-F8D39D77FE86}"/>
              </a:ext>
            </a:extLst>
          </p:cNvPr>
          <p:cNvSpPr txBox="1"/>
          <p:nvPr/>
        </p:nvSpPr>
        <p:spPr>
          <a:xfrm>
            <a:off x="6166592" y="10368219"/>
            <a:ext cx="126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Adapting the style of theatre to meet the needs of a target audience</a:t>
            </a:r>
          </a:p>
        </p:txBody>
      </p:sp>
      <p:sp>
        <p:nvSpPr>
          <p:cNvPr id="356" name="TextBox 355">
            <a:extLst>
              <a:ext uri="{FF2B5EF4-FFF2-40B4-BE49-F238E27FC236}">
                <a16:creationId xmlns:a16="http://schemas.microsoft.com/office/drawing/2014/main" id="{18634AF3-E4E4-07F7-B3C1-49F4F9A3A04B}"/>
              </a:ext>
            </a:extLst>
          </p:cNvPr>
          <p:cNvSpPr txBox="1"/>
          <p:nvPr/>
        </p:nvSpPr>
        <p:spPr>
          <a:xfrm>
            <a:off x="5794867" y="8468129"/>
            <a:ext cx="1217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Component 1  Section B</a:t>
            </a:r>
          </a:p>
        </p:txBody>
      </p:sp>
      <p:cxnSp>
        <p:nvCxnSpPr>
          <p:cNvPr id="357" name="Straight Arrow Connector 356">
            <a:extLst>
              <a:ext uri="{FF2B5EF4-FFF2-40B4-BE49-F238E27FC236}">
                <a16:creationId xmlns:a16="http://schemas.microsoft.com/office/drawing/2014/main" id="{A6BF5BCD-4801-3E48-911B-4BCFE8CE63D7}"/>
              </a:ext>
            </a:extLst>
          </p:cNvPr>
          <p:cNvCxnSpPr>
            <a:cxnSpLocks/>
          </p:cNvCxnSpPr>
          <p:nvPr/>
        </p:nvCxnSpPr>
        <p:spPr>
          <a:xfrm>
            <a:off x="6402428" y="8898360"/>
            <a:ext cx="85353" cy="3279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" name="TextBox 357">
            <a:extLst>
              <a:ext uri="{FF2B5EF4-FFF2-40B4-BE49-F238E27FC236}">
                <a16:creationId xmlns:a16="http://schemas.microsoft.com/office/drawing/2014/main" id="{5722690E-0A29-3D36-EB7C-F0F825AC0795}"/>
              </a:ext>
            </a:extLst>
          </p:cNvPr>
          <p:cNvSpPr txBox="1"/>
          <p:nvPr/>
        </p:nvSpPr>
        <p:spPr>
          <a:xfrm>
            <a:off x="6181394" y="9740049"/>
            <a:ext cx="209145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Exploration of the play, themes and characters and introduction to the questions in Section B</a:t>
            </a:r>
          </a:p>
        </p:txBody>
      </p:sp>
      <p:cxnSp>
        <p:nvCxnSpPr>
          <p:cNvPr id="359" name="Straight Arrow Connector 358">
            <a:extLst>
              <a:ext uri="{FF2B5EF4-FFF2-40B4-BE49-F238E27FC236}">
                <a16:creationId xmlns:a16="http://schemas.microsoft.com/office/drawing/2014/main" id="{21EDD5E6-D524-115C-1ADA-1F094F58990B}"/>
              </a:ext>
            </a:extLst>
          </p:cNvPr>
          <p:cNvCxnSpPr>
            <a:cxnSpLocks/>
          </p:cNvCxnSpPr>
          <p:nvPr/>
        </p:nvCxnSpPr>
        <p:spPr>
          <a:xfrm flipV="1">
            <a:off x="7011898" y="9449775"/>
            <a:ext cx="0" cy="270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Arrow Connector 367">
            <a:extLst>
              <a:ext uri="{FF2B5EF4-FFF2-40B4-BE49-F238E27FC236}">
                <a16:creationId xmlns:a16="http://schemas.microsoft.com/office/drawing/2014/main" id="{F77E1D95-7631-8178-6DBD-1BE268B12C9C}"/>
              </a:ext>
            </a:extLst>
          </p:cNvPr>
          <p:cNvCxnSpPr>
            <a:cxnSpLocks/>
          </p:cNvCxnSpPr>
          <p:nvPr/>
        </p:nvCxnSpPr>
        <p:spPr>
          <a:xfrm flipV="1">
            <a:off x="8090489" y="7703346"/>
            <a:ext cx="299098" cy="3223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Arrow Connector 375">
            <a:extLst>
              <a:ext uri="{FF2B5EF4-FFF2-40B4-BE49-F238E27FC236}">
                <a16:creationId xmlns:a16="http://schemas.microsoft.com/office/drawing/2014/main" id="{0B94C67A-D74F-3003-53B2-D81324EF7EBE}"/>
              </a:ext>
            </a:extLst>
          </p:cNvPr>
          <p:cNvCxnSpPr>
            <a:cxnSpLocks/>
          </p:cNvCxnSpPr>
          <p:nvPr/>
        </p:nvCxnSpPr>
        <p:spPr>
          <a:xfrm flipH="1">
            <a:off x="8595689" y="7069268"/>
            <a:ext cx="350816" cy="3292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" name="TextBox 377">
            <a:extLst>
              <a:ext uri="{FF2B5EF4-FFF2-40B4-BE49-F238E27FC236}">
                <a16:creationId xmlns:a16="http://schemas.microsoft.com/office/drawing/2014/main" id="{6FDBD305-CBB1-69CC-EDAC-1E87063029A7}"/>
              </a:ext>
            </a:extLst>
          </p:cNvPr>
          <p:cNvSpPr txBox="1"/>
          <p:nvPr/>
        </p:nvSpPr>
        <p:spPr>
          <a:xfrm>
            <a:off x="5944242" y="7558076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Plot summary</a:t>
            </a:r>
          </a:p>
        </p:txBody>
      </p:sp>
      <p:sp>
        <p:nvSpPr>
          <p:cNvPr id="379" name="TextBox 378">
            <a:extLst>
              <a:ext uri="{FF2B5EF4-FFF2-40B4-BE49-F238E27FC236}">
                <a16:creationId xmlns:a16="http://schemas.microsoft.com/office/drawing/2014/main" id="{A9E97D31-ED76-3341-BE8C-56933CFABF1D}"/>
              </a:ext>
            </a:extLst>
          </p:cNvPr>
          <p:cNvSpPr txBox="1"/>
          <p:nvPr/>
        </p:nvSpPr>
        <p:spPr>
          <a:xfrm>
            <a:off x="4279068" y="7613390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Focus on key moments </a:t>
            </a:r>
          </a:p>
        </p:txBody>
      </p:sp>
      <p:cxnSp>
        <p:nvCxnSpPr>
          <p:cNvPr id="383" name="Straight Arrow Connector 382">
            <a:extLst>
              <a:ext uri="{FF2B5EF4-FFF2-40B4-BE49-F238E27FC236}">
                <a16:creationId xmlns:a16="http://schemas.microsoft.com/office/drawing/2014/main" id="{E91E94F5-A419-592E-666F-2E22492C90D9}"/>
              </a:ext>
            </a:extLst>
          </p:cNvPr>
          <p:cNvCxnSpPr>
            <a:stCxn id="378" idx="0"/>
          </p:cNvCxnSpPr>
          <p:nvPr/>
        </p:nvCxnSpPr>
        <p:spPr>
          <a:xfrm flipV="1">
            <a:off x="6399823" y="7239000"/>
            <a:ext cx="0" cy="319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4" name="Straight Arrow Connector 383">
            <a:extLst>
              <a:ext uri="{FF2B5EF4-FFF2-40B4-BE49-F238E27FC236}">
                <a16:creationId xmlns:a16="http://schemas.microsoft.com/office/drawing/2014/main" id="{E6D7B7E0-065E-6EA3-75F0-D919877D8AC2}"/>
              </a:ext>
            </a:extLst>
          </p:cNvPr>
          <p:cNvCxnSpPr/>
          <p:nvPr/>
        </p:nvCxnSpPr>
        <p:spPr>
          <a:xfrm flipH="1" flipV="1">
            <a:off x="4800208" y="7326504"/>
            <a:ext cx="1" cy="319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7" name="Straight Arrow Connector 386">
            <a:extLst>
              <a:ext uri="{FF2B5EF4-FFF2-40B4-BE49-F238E27FC236}">
                <a16:creationId xmlns:a16="http://schemas.microsoft.com/office/drawing/2014/main" id="{5B77E7D3-A505-A61A-F2D8-D98465FFFC54}"/>
              </a:ext>
            </a:extLst>
          </p:cNvPr>
          <p:cNvCxnSpPr/>
          <p:nvPr/>
        </p:nvCxnSpPr>
        <p:spPr>
          <a:xfrm flipH="1" flipV="1">
            <a:off x="3575758" y="7408313"/>
            <a:ext cx="1" cy="319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0" name="Straight Arrow Connector 389">
            <a:extLst>
              <a:ext uri="{FF2B5EF4-FFF2-40B4-BE49-F238E27FC236}">
                <a16:creationId xmlns:a16="http://schemas.microsoft.com/office/drawing/2014/main" id="{4FC500EA-FA4D-FAC4-CA0E-880B2AC6DBD9}"/>
              </a:ext>
            </a:extLst>
          </p:cNvPr>
          <p:cNvCxnSpPr>
            <a:cxnSpLocks/>
          </p:cNvCxnSpPr>
          <p:nvPr/>
        </p:nvCxnSpPr>
        <p:spPr>
          <a:xfrm>
            <a:off x="4920020" y="6724014"/>
            <a:ext cx="0" cy="2744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6" name="TextBox 395">
            <a:extLst>
              <a:ext uri="{FF2B5EF4-FFF2-40B4-BE49-F238E27FC236}">
                <a16:creationId xmlns:a16="http://schemas.microsoft.com/office/drawing/2014/main" id="{03A5C270-9635-DDAA-689C-DB421984044C}"/>
              </a:ext>
            </a:extLst>
          </p:cNvPr>
          <p:cNvSpPr txBox="1"/>
          <p:nvPr/>
        </p:nvSpPr>
        <p:spPr>
          <a:xfrm>
            <a:off x="4470864" y="6115682"/>
            <a:ext cx="144520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Understanding of the historical, social and cultural context. </a:t>
            </a:r>
          </a:p>
        </p:txBody>
      </p:sp>
      <p:sp>
        <p:nvSpPr>
          <p:cNvPr id="397" name="TextBox 396">
            <a:extLst>
              <a:ext uri="{FF2B5EF4-FFF2-40B4-BE49-F238E27FC236}">
                <a16:creationId xmlns:a16="http://schemas.microsoft.com/office/drawing/2014/main" id="{262242FE-A50B-C0D6-00E6-094CD54EC9EB}"/>
              </a:ext>
            </a:extLst>
          </p:cNvPr>
          <p:cNvSpPr txBox="1"/>
          <p:nvPr/>
        </p:nvSpPr>
        <p:spPr>
          <a:xfrm>
            <a:off x="254571" y="4252936"/>
            <a:ext cx="12197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Developing an understanding of the expectations for component 2</a:t>
            </a:r>
          </a:p>
        </p:txBody>
      </p:sp>
      <p:cxnSp>
        <p:nvCxnSpPr>
          <p:cNvPr id="401" name="Straight Arrow Connector 400">
            <a:extLst>
              <a:ext uri="{FF2B5EF4-FFF2-40B4-BE49-F238E27FC236}">
                <a16:creationId xmlns:a16="http://schemas.microsoft.com/office/drawing/2014/main" id="{1EFE63F2-8304-2CBC-7269-30A1F2F63B5D}"/>
              </a:ext>
            </a:extLst>
          </p:cNvPr>
          <p:cNvCxnSpPr/>
          <p:nvPr/>
        </p:nvCxnSpPr>
        <p:spPr>
          <a:xfrm>
            <a:off x="1094096" y="4941196"/>
            <a:ext cx="367519" cy="1941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2" name="TextBox 401">
            <a:extLst>
              <a:ext uri="{FF2B5EF4-FFF2-40B4-BE49-F238E27FC236}">
                <a16:creationId xmlns:a16="http://schemas.microsoft.com/office/drawing/2014/main" id="{C61BB140-2576-A937-EA1F-059B69BB8CE4}"/>
              </a:ext>
            </a:extLst>
          </p:cNvPr>
          <p:cNvSpPr txBox="1"/>
          <p:nvPr/>
        </p:nvSpPr>
        <p:spPr>
          <a:xfrm>
            <a:off x="1762402" y="5393676"/>
            <a:ext cx="9111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100" dirty="0"/>
          </a:p>
        </p:txBody>
      </p:sp>
      <p:cxnSp>
        <p:nvCxnSpPr>
          <p:cNvPr id="407" name="Straight Arrow Connector 406">
            <a:extLst>
              <a:ext uri="{FF2B5EF4-FFF2-40B4-BE49-F238E27FC236}">
                <a16:creationId xmlns:a16="http://schemas.microsoft.com/office/drawing/2014/main" id="{A632E7D1-BBF4-4DBC-4C3F-C78A0E2ABA4D}"/>
              </a:ext>
            </a:extLst>
          </p:cNvPr>
          <p:cNvCxnSpPr>
            <a:cxnSpLocks/>
          </p:cNvCxnSpPr>
          <p:nvPr/>
        </p:nvCxnSpPr>
        <p:spPr>
          <a:xfrm flipH="1">
            <a:off x="1648714" y="5972637"/>
            <a:ext cx="277904" cy="1296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" name="TextBox 408">
            <a:extLst>
              <a:ext uri="{FF2B5EF4-FFF2-40B4-BE49-F238E27FC236}">
                <a16:creationId xmlns:a16="http://schemas.microsoft.com/office/drawing/2014/main" id="{21287245-9020-D080-2DD8-B6B7AB758A70}"/>
              </a:ext>
            </a:extLst>
          </p:cNvPr>
          <p:cNvSpPr txBox="1"/>
          <p:nvPr/>
        </p:nvSpPr>
        <p:spPr>
          <a:xfrm>
            <a:off x="135002" y="6818757"/>
            <a:ext cx="1374055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How successful theatre companies communicate meaning through staging, acting skills and innovative practice</a:t>
            </a:r>
          </a:p>
        </p:txBody>
      </p:sp>
      <p:cxnSp>
        <p:nvCxnSpPr>
          <p:cNvPr id="411" name="Straight Arrow Connector 410">
            <a:extLst>
              <a:ext uri="{FF2B5EF4-FFF2-40B4-BE49-F238E27FC236}">
                <a16:creationId xmlns:a16="http://schemas.microsoft.com/office/drawing/2014/main" id="{B78F3BD2-FED1-486A-6002-5E4AA25CBB39}"/>
              </a:ext>
            </a:extLst>
          </p:cNvPr>
          <p:cNvCxnSpPr/>
          <p:nvPr/>
        </p:nvCxnSpPr>
        <p:spPr>
          <a:xfrm flipV="1">
            <a:off x="1390393" y="7030242"/>
            <a:ext cx="399533" cy="385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3" name="TextBox 412">
            <a:extLst>
              <a:ext uri="{FF2B5EF4-FFF2-40B4-BE49-F238E27FC236}">
                <a16:creationId xmlns:a16="http://schemas.microsoft.com/office/drawing/2014/main" id="{8A686B0C-DB71-7AF7-F8E0-3D74504490A3}"/>
              </a:ext>
            </a:extLst>
          </p:cNvPr>
          <p:cNvSpPr txBox="1"/>
          <p:nvPr/>
        </p:nvSpPr>
        <p:spPr>
          <a:xfrm>
            <a:off x="3705398" y="5349053"/>
            <a:ext cx="18335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br>
              <a:rPr lang="en-GB" sz="1100" dirty="0"/>
            </a:br>
            <a:r>
              <a:rPr lang="en-GB" sz="1100" dirty="0"/>
              <a:t>Students devise and perform a piece of theatre based on the theme of Missing</a:t>
            </a:r>
          </a:p>
        </p:txBody>
      </p:sp>
      <p:cxnSp>
        <p:nvCxnSpPr>
          <p:cNvPr id="415" name="Straight Arrow Connector 414">
            <a:extLst>
              <a:ext uri="{FF2B5EF4-FFF2-40B4-BE49-F238E27FC236}">
                <a16:creationId xmlns:a16="http://schemas.microsoft.com/office/drawing/2014/main" id="{53E04015-7034-F174-C1FA-2ECE1058ABB6}"/>
              </a:ext>
            </a:extLst>
          </p:cNvPr>
          <p:cNvCxnSpPr>
            <a:cxnSpLocks/>
          </p:cNvCxnSpPr>
          <p:nvPr/>
        </p:nvCxnSpPr>
        <p:spPr>
          <a:xfrm flipV="1">
            <a:off x="4448461" y="5063550"/>
            <a:ext cx="0" cy="5186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8" name="TextBox 417">
            <a:extLst>
              <a:ext uri="{FF2B5EF4-FFF2-40B4-BE49-F238E27FC236}">
                <a16:creationId xmlns:a16="http://schemas.microsoft.com/office/drawing/2014/main" id="{9DF7A7E4-A75A-4A9F-CFF4-F4D494A78F17}"/>
              </a:ext>
            </a:extLst>
          </p:cNvPr>
          <p:cNvSpPr txBox="1"/>
          <p:nvPr/>
        </p:nvSpPr>
        <p:spPr>
          <a:xfrm>
            <a:off x="2644356" y="5406589"/>
            <a:ext cx="1069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Response to Stimulus Log 1</a:t>
            </a:r>
          </a:p>
        </p:txBody>
      </p:sp>
      <p:cxnSp>
        <p:nvCxnSpPr>
          <p:cNvPr id="421" name="Straight Arrow Connector 420">
            <a:extLst>
              <a:ext uri="{FF2B5EF4-FFF2-40B4-BE49-F238E27FC236}">
                <a16:creationId xmlns:a16="http://schemas.microsoft.com/office/drawing/2014/main" id="{097D7132-EDC1-0171-AA5D-AFE35033E00D}"/>
              </a:ext>
            </a:extLst>
          </p:cNvPr>
          <p:cNvCxnSpPr>
            <a:cxnSpLocks/>
          </p:cNvCxnSpPr>
          <p:nvPr/>
        </p:nvCxnSpPr>
        <p:spPr>
          <a:xfrm flipH="1" flipV="1">
            <a:off x="2792406" y="5135366"/>
            <a:ext cx="251576" cy="2712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3" name="TextBox 422">
            <a:extLst>
              <a:ext uri="{FF2B5EF4-FFF2-40B4-BE49-F238E27FC236}">
                <a16:creationId xmlns:a16="http://schemas.microsoft.com/office/drawing/2014/main" id="{4321F550-1098-6A9B-075C-C0F17AE156CD}"/>
              </a:ext>
            </a:extLst>
          </p:cNvPr>
          <p:cNvSpPr txBox="1"/>
          <p:nvPr/>
        </p:nvSpPr>
        <p:spPr>
          <a:xfrm>
            <a:off x="2632804" y="6078926"/>
            <a:ext cx="172247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Revision of structures and expectations for section B of the written exam. </a:t>
            </a:r>
          </a:p>
        </p:txBody>
      </p:sp>
      <p:cxnSp>
        <p:nvCxnSpPr>
          <p:cNvPr id="425" name="Straight Arrow Connector 424">
            <a:extLst>
              <a:ext uri="{FF2B5EF4-FFF2-40B4-BE49-F238E27FC236}">
                <a16:creationId xmlns:a16="http://schemas.microsoft.com/office/drawing/2014/main" id="{CBF9C496-0415-C4C5-DE09-3F805E4A0AC9}"/>
              </a:ext>
            </a:extLst>
          </p:cNvPr>
          <p:cNvCxnSpPr>
            <a:cxnSpLocks/>
          </p:cNvCxnSpPr>
          <p:nvPr/>
        </p:nvCxnSpPr>
        <p:spPr>
          <a:xfrm>
            <a:off x="3376678" y="6673590"/>
            <a:ext cx="7595" cy="2953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0" name="TextBox 429">
            <a:extLst>
              <a:ext uri="{FF2B5EF4-FFF2-40B4-BE49-F238E27FC236}">
                <a16:creationId xmlns:a16="http://schemas.microsoft.com/office/drawing/2014/main" id="{C3836213-5ACF-855B-E5F5-6461240ACAFD}"/>
              </a:ext>
            </a:extLst>
          </p:cNvPr>
          <p:cNvSpPr txBox="1"/>
          <p:nvPr/>
        </p:nvSpPr>
        <p:spPr>
          <a:xfrm>
            <a:off x="1661592" y="3872295"/>
            <a:ext cx="172463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Completion of Log 2 - Development and Collaboration  </a:t>
            </a:r>
          </a:p>
        </p:txBody>
      </p:sp>
      <p:cxnSp>
        <p:nvCxnSpPr>
          <p:cNvPr id="432" name="Straight Arrow Connector 431">
            <a:extLst>
              <a:ext uri="{FF2B5EF4-FFF2-40B4-BE49-F238E27FC236}">
                <a16:creationId xmlns:a16="http://schemas.microsoft.com/office/drawing/2014/main" id="{76093889-7A72-12CB-3CF2-085BDCEB71CD}"/>
              </a:ext>
            </a:extLst>
          </p:cNvPr>
          <p:cNvCxnSpPr>
            <a:cxnSpLocks/>
          </p:cNvCxnSpPr>
          <p:nvPr/>
        </p:nvCxnSpPr>
        <p:spPr>
          <a:xfrm flipH="1">
            <a:off x="2699238" y="4473298"/>
            <a:ext cx="1" cy="3040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3" name="TextBox 432">
            <a:extLst>
              <a:ext uri="{FF2B5EF4-FFF2-40B4-BE49-F238E27FC236}">
                <a16:creationId xmlns:a16="http://schemas.microsoft.com/office/drawing/2014/main" id="{3A448003-B8A0-552D-B607-CF638EEE8E7E}"/>
              </a:ext>
            </a:extLst>
          </p:cNvPr>
          <p:cNvSpPr txBox="1"/>
          <p:nvPr/>
        </p:nvSpPr>
        <p:spPr>
          <a:xfrm>
            <a:off x="6405132" y="3818799"/>
            <a:ext cx="13259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Rewatching Billy Elliot to ensure notes are clear and detailed.  </a:t>
            </a:r>
          </a:p>
        </p:txBody>
      </p:sp>
      <p:sp>
        <p:nvSpPr>
          <p:cNvPr id="435" name="TextBox 434">
            <a:extLst>
              <a:ext uri="{FF2B5EF4-FFF2-40B4-BE49-F238E27FC236}">
                <a16:creationId xmlns:a16="http://schemas.microsoft.com/office/drawing/2014/main" id="{61A688D6-0E04-0326-A61F-1C4B0D8CA3AB}"/>
              </a:ext>
            </a:extLst>
          </p:cNvPr>
          <p:cNvSpPr txBox="1"/>
          <p:nvPr/>
        </p:nvSpPr>
        <p:spPr>
          <a:xfrm>
            <a:off x="5517839" y="3810887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Section A recall activities</a:t>
            </a:r>
          </a:p>
        </p:txBody>
      </p:sp>
      <p:cxnSp>
        <p:nvCxnSpPr>
          <p:cNvPr id="437" name="Straight Arrow Connector 436">
            <a:extLst>
              <a:ext uri="{FF2B5EF4-FFF2-40B4-BE49-F238E27FC236}">
                <a16:creationId xmlns:a16="http://schemas.microsoft.com/office/drawing/2014/main" id="{BC3C92B5-2B9A-420F-3E46-3D9ADB7B0A2E}"/>
              </a:ext>
            </a:extLst>
          </p:cNvPr>
          <p:cNvCxnSpPr>
            <a:cxnSpLocks/>
          </p:cNvCxnSpPr>
          <p:nvPr/>
        </p:nvCxnSpPr>
        <p:spPr>
          <a:xfrm>
            <a:off x="6091441" y="4422420"/>
            <a:ext cx="271267" cy="2914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Arrow Connector 439">
            <a:extLst>
              <a:ext uri="{FF2B5EF4-FFF2-40B4-BE49-F238E27FC236}">
                <a16:creationId xmlns:a16="http://schemas.microsoft.com/office/drawing/2014/main" id="{D54A3023-D872-FF93-5BFD-ABC69D84FA55}"/>
              </a:ext>
            </a:extLst>
          </p:cNvPr>
          <p:cNvCxnSpPr>
            <a:cxnSpLocks/>
          </p:cNvCxnSpPr>
          <p:nvPr/>
        </p:nvCxnSpPr>
        <p:spPr>
          <a:xfrm>
            <a:off x="7306873" y="4493068"/>
            <a:ext cx="0" cy="3320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Arrow Connector 448">
            <a:extLst>
              <a:ext uri="{FF2B5EF4-FFF2-40B4-BE49-F238E27FC236}">
                <a16:creationId xmlns:a16="http://schemas.microsoft.com/office/drawing/2014/main" id="{37FAB785-FC3C-79A0-F826-4FE6BB7A527F}"/>
              </a:ext>
            </a:extLst>
          </p:cNvPr>
          <p:cNvCxnSpPr>
            <a:cxnSpLocks/>
          </p:cNvCxnSpPr>
          <p:nvPr/>
        </p:nvCxnSpPr>
        <p:spPr>
          <a:xfrm flipH="1">
            <a:off x="6970876" y="5214283"/>
            <a:ext cx="103118" cy="2157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Arrow Connector 450">
            <a:extLst>
              <a:ext uri="{FF2B5EF4-FFF2-40B4-BE49-F238E27FC236}">
                <a16:creationId xmlns:a16="http://schemas.microsoft.com/office/drawing/2014/main" id="{6E26201D-D876-42FD-8AF3-2AB3EF5B390F}"/>
              </a:ext>
            </a:extLst>
          </p:cNvPr>
          <p:cNvCxnSpPr/>
          <p:nvPr/>
        </p:nvCxnSpPr>
        <p:spPr>
          <a:xfrm>
            <a:off x="7817037" y="3496442"/>
            <a:ext cx="41858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Arrow Connector 453">
            <a:extLst>
              <a:ext uri="{FF2B5EF4-FFF2-40B4-BE49-F238E27FC236}">
                <a16:creationId xmlns:a16="http://schemas.microsoft.com/office/drawing/2014/main" id="{228677D3-2C8A-2C9A-711D-B7E4DC437BFD}"/>
              </a:ext>
            </a:extLst>
          </p:cNvPr>
          <p:cNvCxnSpPr>
            <a:cxnSpLocks/>
          </p:cNvCxnSpPr>
          <p:nvPr/>
        </p:nvCxnSpPr>
        <p:spPr>
          <a:xfrm flipH="1" flipV="1">
            <a:off x="8789936" y="4322466"/>
            <a:ext cx="143476" cy="6574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9" name="TextBox 458">
            <a:extLst>
              <a:ext uri="{FF2B5EF4-FFF2-40B4-BE49-F238E27FC236}">
                <a16:creationId xmlns:a16="http://schemas.microsoft.com/office/drawing/2014/main" id="{AF768231-20C8-7E2D-C536-7BA2A4685E6B}"/>
              </a:ext>
            </a:extLst>
          </p:cNvPr>
          <p:cNvSpPr txBox="1"/>
          <p:nvPr/>
        </p:nvSpPr>
        <p:spPr>
          <a:xfrm>
            <a:off x="8292891" y="1635187"/>
            <a:ext cx="119993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Reading a play and studying historical, social and cultural context</a:t>
            </a:r>
          </a:p>
        </p:txBody>
      </p:sp>
      <p:cxnSp>
        <p:nvCxnSpPr>
          <p:cNvPr id="463" name="Straight Arrow Connector 462">
            <a:extLst>
              <a:ext uri="{FF2B5EF4-FFF2-40B4-BE49-F238E27FC236}">
                <a16:creationId xmlns:a16="http://schemas.microsoft.com/office/drawing/2014/main" id="{3C7D0C61-13DA-1FEF-99D0-DB0BE046817D}"/>
              </a:ext>
            </a:extLst>
          </p:cNvPr>
          <p:cNvCxnSpPr/>
          <p:nvPr/>
        </p:nvCxnSpPr>
        <p:spPr>
          <a:xfrm flipH="1">
            <a:off x="8324788" y="2533397"/>
            <a:ext cx="355046" cy="3018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5" name="TextBox 464">
            <a:extLst>
              <a:ext uri="{FF2B5EF4-FFF2-40B4-BE49-F238E27FC236}">
                <a16:creationId xmlns:a16="http://schemas.microsoft.com/office/drawing/2014/main" id="{4460C9EA-3226-8703-5FAF-32341B4F1E84}"/>
              </a:ext>
            </a:extLst>
          </p:cNvPr>
          <p:cNvSpPr txBox="1"/>
          <p:nvPr/>
        </p:nvSpPr>
        <p:spPr>
          <a:xfrm>
            <a:off x="2492217" y="1878657"/>
            <a:ext cx="27358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GCSE Drama written exam final preparation</a:t>
            </a:r>
          </a:p>
        </p:txBody>
      </p:sp>
      <p:cxnSp>
        <p:nvCxnSpPr>
          <p:cNvPr id="477" name="Straight Arrow Connector 476">
            <a:extLst>
              <a:ext uri="{FF2B5EF4-FFF2-40B4-BE49-F238E27FC236}">
                <a16:creationId xmlns:a16="http://schemas.microsoft.com/office/drawing/2014/main" id="{FB2D3F02-647E-5BB9-0A14-9677C3DCF07D}"/>
              </a:ext>
            </a:extLst>
          </p:cNvPr>
          <p:cNvCxnSpPr>
            <a:cxnSpLocks/>
            <a:stCxn id="491" idx="2"/>
          </p:cNvCxnSpPr>
          <p:nvPr/>
        </p:nvCxnSpPr>
        <p:spPr>
          <a:xfrm flipH="1">
            <a:off x="7352301" y="2191611"/>
            <a:ext cx="46684" cy="3662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9" name="TextBox 478">
            <a:extLst>
              <a:ext uri="{FF2B5EF4-FFF2-40B4-BE49-F238E27FC236}">
                <a16:creationId xmlns:a16="http://schemas.microsoft.com/office/drawing/2014/main" id="{D3B827DF-7A53-864D-3401-0467A6953F6D}"/>
              </a:ext>
            </a:extLst>
          </p:cNvPr>
          <p:cNvSpPr txBox="1"/>
          <p:nvPr/>
        </p:nvSpPr>
        <p:spPr>
          <a:xfrm>
            <a:off x="2114969" y="3152255"/>
            <a:ext cx="129786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Revision and exemplar exam questions</a:t>
            </a:r>
          </a:p>
        </p:txBody>
      </p:sp>
      <p:cxnSp>
        <p:nvCxnSpPr>
          <p:cNvPr id="488" name="Straight Arrow Connector 487">
            <a:extLst>
              <a:ext uri="{FF2B5EF4-FFF2-40B4-BE49-F238E27FC236}">
                <a16:creationId xmlns:a16="http://schemas.microsoft.com/office/drawing/2014/main" id="{3AF50C03-1DD9-1AA0-1B5E-D2AC8D5DA38C}"/>
              </a:ext>
            </a:extLst>
          </p:cNvPr>
          <p:cNvCxnSpPr/>
          <p:nvPr/>
        </p:nvCxnSpPr>
        <p:spPr>
          <a:xfrm flipV="1">
            <a:off x="5607279" y="2957666"/>
            <a:ext cx="0" cy="296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3" name="Straight Arrow Connector 492">
            <a:extLst>
              <a:ext uri="{FF2B5EF4-FFF2-40B4-BE49-F238E27FC236}">
                <a16:creationId xmlns:a16="http://schemas.microsoft.com/office/drawing/2014/main" id="{D466086C-01E5-D428-70FE-E00E3B4041D7}"/>
              </a:ext>
            </a:extLst>
          </p:cNvPr>
          <p:cNvCxnSpPr>
            <a:cxnSpLocks/>
          </p:cNvCxnSpPr>
          <p:nvPr/>
        </p:nvCxnSpPr>
        <p:spPr>
          <a:xfrm flipV="1">
            <a:off x="3806002" y="2112031"/>
            <a:ext cx="0" cy="322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6" name="TextBox 495">
            <a:extLst>
              <a:ext uri="{FF2B5EF4-FFF2-40B4-BE49-F238E27FC236}">
                <a16:creationId xmlns:a16="http://schemas.microsoft.com/office/drawing/2014/main" id="{4D7D0EEC-41D3-EAF7-B694-C05294DF523C}"/>
              </a:ext>
            </a:extLst>
          </p:cNvPr>
          <p:cNvSpPr txBox="1"/>
          <p:nvPr/>
        </p:nvSpPr>
        <p:spPr>
          <a:xfrm>
            <a:off x="213846" y="2496640"/>
            <a:ext cx="978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GCSE Drama qualification and love of theatre!</a:t>
            </a:r>
          </a:p>
        </p:txBody>
      </p:sp>
      <p:pic>
        <p:nvPicPr>
          <p:cNvPr id="499" name="Picture 498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B96DB66D-8F36-D388-35ED-8F7C0A7EF6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92" y="1702614"/>
            <a:ext cx="676915" cy="655802"/>
          </a:xfrm>
          <a:prstGeom prst="rect">
            <a:avLst/>
          </a:prstGeom>
        </p:spPr>
      </p:pic>
      <p:pic>
        <p:nvPicPr>
          <p:cNvPr id="525" name="Picture 524" descr="Pen Symbol Vector Images (over 80,000)">
            <a:extLst>
              <a:ext uri="{FF2B5EF4-FFF2-40B4-BE49-F238E27FC236}">
                <a16:creationId xmlns:a16="http://schemas.microsoft.com/office/drawing/2014/main" id="{5DFA1637-F440-FE75-29C7-F7C8F31D471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910" y="14234411"/>
            <a:ext cx="348270" cy="294218"/>
          </a:xfrm>
          <a:prstGeom prst="rect">
            <a:avLst/>
          </a:prstGeom>
        </p:spPr>
      </p:pic>
      <p:pic>
        <p:nvPicPr>
          <p:cNvPr id="540" name="Picture 539" descr="Reading Icons Images, Stock Photos &amp; Vectors | Shutterstock">
            <a:extLst>
              <a:ext uri="{FF2B5EF4-FFF2-40B4-BE49-F238E27FC236}">
                <a16:creationId xmlns:a16="http://schemas.microsoft.com/office/drawing/2014/main" id="{12C140A1-F14F-9D77-B414-3A1A025C7B9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01" t="13280" r="16516" b="22238"/>
          <a:stretch/>
        </p:blipFill>
        <p:spPr bwMode="auto">
          <a:xfrm>
            <a:off x="2941810" y="10145343"/>
            <a:ext cx="282731" cy="2948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55" name="Picture 1154" descr="A person in a red cape and a wolf&#10;&#10;Description automatically generated">
            <a:extLst>
              <a:ext uri="{FF2B5EF4-FFF2-40B4-BE49-F238E27FC236}">
                <a16:creationId xmlns:a16="http://schemas.microsoft.com/office/drawing/2014/main" id="{6AFABDCA-2CB0-8D79-CD4E-4AEA72B18BF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336" y="16172558"/>
            <a:ext cx="680568" cy="458192"/>
          </a:xfrm>
          <a:prstGeom prst="rect">
            <a:avLst/>
          </a:prstGeom>
        </p:spPr>
      </p:pic>
      <p:pic>
        <p:nvPicPr>
          <p:cNvPr id="3" name="Picture 2" descr="The Real Charlie Chaplin - a creative genius haunted by inner demons and  doubt - Cinerama Film">
            <a:extLst>
              <a:ext uri="{FF2B5EF4-FFF2-40B4-BE49-F238E27FC236}">
                <a16:creationId xmlns:a16="http://schemas.microsoft.com/office/drawing/2014/main" id="{6CEA8E26-17FB-E372-7AF9-C7E53F9F68E8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0" r="49347" b="47040"/>
          <a:stretch/>
        </p:blipFill>
        <p:spPr bwMode="auto">
          <a:xfrm>
            <a:off x="8526146" y="16263572"/>
            <a:ext cx="720725" cy="8458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Mime Clipart | Free Images at Clker.com - vector clip art online, royalty  free &amp; public domain">
            <a:extLst>
              <a:ext uri="{FF2B5EF4-FFF2-40B4-BE49-F238E27FC236}">
                <a16:creationId xmlns:a16="http://schemas.microsoft.com/office/drawing/2014/main" id="{21D13B33-00DC-EE56-3C1B-DFA1EEBFBDE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31" r="12174" b="26404"/>
          <a:stretch/>
        </p:blipFill>
        <p:spPr bwMode="auto">
          <a:xfrm>
            <a:off x="8721437" y="15357405"/>
            <a:ext cx="727710" cy="8521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Graphic 7" descr="Clapper board with solid fill">
            <a:extLst>
              <a:ext uri="{FF2B5EF4-FFF2-40B4-BE49-F238E27FC236}">
                <a16:creationId xmlns:a16="http://schemas.microsoft.com/office/drawing/2014/main" id="{CA326362-9A7B-C153-EA6A-D6B12D680DF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427652" y="16172558"/>
            <a:ext cx="506455" cy="373434"/>
          </a:xfrm>
          <a:prstGeom prst="rect">
            <a:avLst/>
          </a:prstGeom>
        </p:spPr>
      </p:pic>
      <p:pic>
        <p:nvPicPr>
          <p:cNvPr id="11" name="Graphic 10" descr="Performance Curtains with solid fill">
            <a:extLst>
              <a:ext uri="{FF2B5EF4-FFF2-40B4-BE49-F238E27FC236}">
                <a16:creationId xmlns:a16="http://schemas.microsoft.com/office/drawing/2014/main" id="{15A18C39-F057-D60D-F495-2DA0957A0B8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322981" y="10785266"/>
            <a:ext cx="661282" cy="45135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0F3E70B-8B0C-CE40-7BAD-446FC4312BF3}"/>
              </a:ext>
            </a:extLst>
          </p:cNvPr>
          <p:cNvSpPr txBox="1"/>
          <p:nvPr/>
        </p:nvSpPr>
        <p:spPr>
          <a:xfrm>
            <a:off x="5287490" y="14953305"/>
            <a:ext cx="165975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What makes a good performance. Developing audience awareness</a:t>
            </a:r>
          </a:p>
        </p:txBody>
      </p:sp>
      <p:pic>
        <p:nvPicPr>
          <p:cNvPr id="14" name="Picture 13" descr="Imagine Theatre">
            <a:extLst>
              <a:ext uri="{FF2B5EF4-FFF2-40B4-BE49-F238E27FC236}">
                <a16:creationId xmlns:a16="http://schemas.microsoft.com/office/drawing/2014/main" id="{77A424D5-8D12-B838-9D94-281A0878A94D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803" y="14813760"/>
            <a:ext cx="1125234" cy="67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raphic 20" descr="Mannequin with solid fill">
            <a:extLst>
              <a:ext uri="{FF2B5EF4-FFF2-40B4-BE49-F238E27FC236}">
                <a16:creationId xmlns:a16="http://schemas.microsoft.com/office/drawing/2014/main" id="{5A320597-7451-BF78-3A72-988F429E167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296567" y="14806165"/>
            <a:ext cx="469992" cy="667658"/>
          </a:xfrm>
          <a:prstGeom prst="rect">
            <a:avLst/>
          </a:prstGeom>
        </p:spPr>
      </p:pic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406CB81F-076D-92A2-11F0-2079E7D4C9AA}"/>
              </a:ext>
            </a:extLst>
          </p:cNvPr>
          <p:cNvCxnSpPr/>
          <p:nvPr/>
        </p:nvCxnSpPr>
        <p:spPr>
          <a:xfrm flipV="1">
            <a:off x="2346294" y="16016688"/>
            <a:ext cx="0" cy="4397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 descr="Step-by-Step Guide to Set Design - Dramatics Magazine">
            <a:extLst>
              <a:ext uri="{FF2B5EF4-FFF2-40B4-BE49-F238E27FC236}">
                <a16:creationId xmlns:a16="http://schemas.microsoft.com/office/drawing/2014/main" id="{249AF180-3797-4641-C918-903797592B6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640" y="16889855"/>
            <a:ext cx="881997" cy="555691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A5CBA6C4-0740-C27D-35A1-ED82F47F781C}"/>
              </a:ext>
            </a:extLst>
          </p:cNvPr>
          <p:cNvSpPr txBox="1"/>
          <p:nvPr/>
        </p:nvSpPr>
        <p:spPr>
          <a:xfrm>
            <a:off x="1915267" y="16352488"/>
            <a:ext cx="82334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Set designer’s Role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B5C822D-D6E3-0B4B-AC71-AB468ABB42B4}"/>
              </a:ext>
            </a:extLst>
          </p:cNvPr>
          <p:cNvCxnSpPr>
            <a:cxnSpLocks/>
          </p:cNvCxnSpPr>
          <p:nvPr/>
        </p:nvCxnSpPr>
        <p:spPr>
          <a:xfrm flipH="1">
            <a:off x="984253" y="14644769"/>
            <a:ext cx="764306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486E4E9F-E74A-E9F3-F2DB-6A1F07BD088B}"/>
              </a:ext>
            </a:extLst>
          </p:cNvPr>
          <p:cNvCxnSpPr>
            <a:cxnSpLocks/>
          </p:cNvCxnSpPr>
          <p:nvPr/>
        </p:nvCxnSpPr>
        <p:spPr>
          <a:xfrm flipH="1">
            <a:off x="1787666" y="15311808"/>
            <a:ext cx="212523" cy="1816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B5275DC3-18C1-B456-A18F-E05C22813288}"/>
              </a:ext>
            </a:extLst>
          </p:cNvPr>
          <p:cNvSpPr txBox="1"/>
          <p:nvPr/>
        </p:nvSpPr>
        <p:spPr>
          <a:xfrm>
            <a:off x="216233" y="15079921"/>
            <a:ext cx="9027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Exploration of Greek Myths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AEB6C2B7-EBBA-5D9D-327B-BB4CD4365452}"/>
              </a:ext>
            </a:extLst>
          </p:cNvPr>
          <p:cNvCxnSpPr>
            <a:cxnSpLocks/>
          </p:cNvCxnSpPr>
          <p:nvPr/>
        </p:nvCxnSpPr>
        <p:spPr>
          <a:xfrm flipV="1">
            <a:off x="1316663" y="15926269"/>
            <a:ext cx="246199" cy="1568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Picture 44" descr="Was the Minotaur Real?">
            <a:extLst>
              <a:ext uri="{FF2B5EF4-FFF2-40B4-BE49-F238E27FC236}">
                <a16:creationId xmlns:a16="http://schemas.microsoft.com/office/drawing/2014/main" id="{95969545-F943-B979-76A9-E845CB23E61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64" y="14198134"/>
            <a:ext cx="715010" cy="751840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924FE55E-9377-E848-D91B-E687E314CE8D}"/>
              </a:ext>
            </a:extLst>
          </p:cNvPr>
          <p:cNvSpPr txBox="1"/>
          <p:nvPr/>
        </p:nvSpPr>
        <p:spPr>
          <a:xfrm>
            <a:off x="187582" y="15709483"/>
            <a:ext cx="121736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Using knowledge and skills of choral work to perform a version of a Greek myth.</a:t>
            </a:r>
          </a:p>
        </p:txBody>
      </p:sp>
      <p:pic>
        <p:nvPicPr>
          <p:cNvPr id="60" name="Picture 59" descr="Ancient greek theatre drawing hi-res stock photography and images - Alamy">
            <a:extLst>
              <a:ext uri="{FF2B5EF4-FFF2-40B4-BE49-F238E27FC236}">
                <a16:creationId xmlns:a16="http://schemas.microsoft.com/office/drawing/2014/main" id="{E8AFE5CE-3945-B8CB-3E1D-4753917D6B7A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89"/>
          <a:stretch/>
        </p:blipFill>
        <p:spPr bwMode="auto">
          <a:xfrm>
            <a:off x="256406" y="16996488"/>
            <a:ext cx="1306456" cy="44905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0B1609A8-0181-7987-ABD4-DC5B710CFC24}"/>
              </a:ext>
            </a:extLst>
          </p:cNvPr>
          <p:cNvSpPr txBox="1"/>
          <p:nvPr/>
        </p:nvSpPr>
        <p:spPr>
          <a:xfrm rot="17595205">
            <a:off x="852986" y="13720544"/>
            <a:ext cx="15133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Melodrama</a:t>
            </a:r>
          </a:p>
        </p:txBody>
      </p:sp>
      <p:pic>
        <p:nvPicPr>
          <p:cNvPr id="448" name="Picture 447" descr="Director (also known as filmmaker) in the film and TV drama industries -  ScreenSkills">
            <a:extLst>
              <a:ext uri="{FF2B5EF4-FFF2-40B4-BE49-F238E27FC236}">
                <a16:creationId xmlns:a16="http://schemas.microsoft.com/office/drawing/2014/main" id="{AAB5D8C8-4FCD-DE19-EBD7-D6F944D83070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666" y="14096448"/>
            <a:ext cx="504210" cy="625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Picture 449" descr="Treasure Island (2015) - IMDb">
            <a:extLst>
              <a:ext uri="{FF2B5EF4-FFF2-40B4-BE49-F238E27FC236}">
                <a16:creationId xmlns:a16="http://schemas.microsoft.com/office/drawing/2014/main" id="{4CDBCAC4-D128-CA39-D1FD-0DA5A61E4FDB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27"/>
          <a:stretch/>
        </p:blipFill>
        <p:spPr bwMode="auto">
          <a:xfrm>
            <a:off x="1409544" y="12411169"/>
            <a:ext cx="646136" cy="8820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70" name="TextBox 469">
            <a:extLst>
              <a:ext uri="{FF2B5EF4-FFF2-40B4-BE49-F238E27FC236}">
                <a16:creationId xmlns:a16="http://schemas.microsoft.com/office/drawing/2014/main" id="{C19E2D71-6D52-E385-5A29-6FE94763A53A}"/>
              </a:ext>
            </a:extLst>
          </p:cNvPr>
          <p:cNvSpPr txBox="1"/>
          <p:nvPr/>
        </p:nvSpPr>
        <p:spPr>
          <a:xfrm>
            <a:off x="1961782" y="13347838"/>
            <a:ext cx="18700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Live 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Theatre Review</a:t>
            </a:r>
          </a:p>
        </p:txBody>
      </p:sp>
      <p:sp>
        <p:nvSpPr>
          <p:cNvPr id="474" name="TextBox 473">
            <a:extLst>
              <a:ext uri="{FF2B5EF4-FFF2-40B4-BE49-F238E27FC236}">
                <a16:creationId xmlns:a16="http://schemas.microsoft.com/office/drawing/2014/main" id="{9B3A34BA-58AA-2949-72D4-96BFD6B609EA}"/>
              </a:ext>
            </a:extLst>
          </p:cNvPr>
          <p:cNvSpPr txBox="1"/>
          <p:nvPr/>
        </p:nvSpPr>
        <p:spPr>
          <a:xfrm>
            <a:off x="2094696" y="12517981"/>
            <a:ext cx="1540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Watch, analyse and evaluate an actor’s performance in Treasure Island</a:t>
            </a:r>
          </a:p>
        </p:txBody>
      </p:sp>
      <p:cxnSp>
        <p:nvCxnSpPr>
          <p:cNvPr id="475" name="Straight Arrow Connector 474">
            <a:extLst>
              <a:ext uri="{FF2B5EF4-FFF2-40B4-BE49-F238E27FC236}">
                <a16:creationId xmlns:a16="http://schemas.microsoft.com/office/drawing/2014/main" id="{177AB99D-49AD-0168-E642-517F8CA0293B}"/>
              </a:ext>
            </a:extLst>
          </p:cNvPr>
          <p:cNvCxnSpPr>
            <a:cxnSpLocks/>
          </p:cNvCxnSpPr>
          <p:nvPr/>
        </p:nvCxnSpPr>
        <p:spPr>
          <a:xfrm flipV="1">
            <a:off x="2359494" y="13931033"/>
            <a:ext cx="81884" cy="3542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4" name="Picture 493">
            <a:extLst>
              <a:ext uri="{FF2B5EF4-FFF2-40B4-BE49-F238E27FC236}">
                <a16:creationId xmlns:a16="http://schemas.microsoft.com/office/drawing/2014/main" id="{EB219548-F3D8-C153-A9F0-5963FD44D16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706938" y="12354774"/>
            <a:ext cx="916891" cy="567732"/>
          </a:xfrm>
          <a:prstGeom prst="rect">
            <a:avLst/>
          </a:prstGeom>
        </p:spPr>
      </p:pic>
      <p:sp>
        <p:nvSpPr>
          <p:cNvPr id="500" name="TextBox 499">
            <a:extLst>
              <a:ext uri="{FF2B5EF4-FFF2-40B4-BE49-F238E27FC236}">
                <a16:creationId xmlns:a16="http://schemas.microsoft.com/office/drawing/2014/main" id="{68D84215-B121-A51D-EABD-BCB750C3FC73}"/>
              </a:ext>
            </a:extLst>
          </p:cNvPr>
          <p:cNvSpPr txBox="1"/>
          <p:nvPr/>
        </p:nvSpPr>
        <p:spPr>
          <a:xfrm>
            <a:off x="3686013" y="13377347"/>
            <a:ext cx="1093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The Godmother </a:t>
            </a:r>
          </a:p>
        </p:txBody>
      </p:sp>
      <p:cxnSp>
        <p:nvCxnSpPr>
          <p:cNvPr id="503" name="Straight Arrow Connector 502">
            <a:extLst>
              <a:ext uri="{FF2B5EF4-FFF2-40B4-BE49-F238E27FC236}">
                <a16:creationId xmlns:a16="http://schemas.microsoft.com/office/drawing/2014/main" id="{104ECAA5-4330-778C-988A-5998C0EDC655}"/>
              </a:ext>
            </a:extLst>
          </p:cNvPr>
          <p:cNvCxnSpPr>
            <a:cxnSpLocks/>
          </p:cNvCxnSpPr>
          <p:nvPr/>
        </p:nvCxnSpPr>
        <p:spPr>
          <a:xfrm>
            <a:off x="3753813" y="13135432"/>
            <a:ext cx="13892" cy="2615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7" name="TextBox 506">
            <a:extLst>
              <a:ext uri="{FF2B5EF4-FFF2-40B4-BE49-F238E27FC236}">
                <a16:creationId xmlns:a16="http://schemas.microsoft.com/office/drawing/2014/main" id="{EF988825-74A9-2E72-96D5-2831CB437563}"/>
              </a:ext>
            </a:extLst>
          </p:cNvPr>
          <p:cNvSpPr txBox="1"/>
          <p:nvPr/>
        </p:nvSpPr>
        <p:spPr>
          <a:xfrm>
            <a:off x="3334044" y="12358685"/>
            <a:ext cx="14965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Script skills, including line learning to perform a scene from The Godmother</a:t>
            </a:r>
          </a:p>
        </p:txBody>
      </p:sp>
      <p:pic>
        <p:nvPicPr>
          <p:cNvPr id="512" name="Picture 511" descr="Theatre Masks Clipart | Theatre masks, Clip art, Scrapbook images">
            <a:extLst>
              <a:ext uri="{FF2B5EF4-FFF2-40B4-BE49-F238E27FC236}">
                <a16:creationId xmlns:a16="http://schemas.microsoft.com/office/drawing/2014/main" id="{4CD41C5F-A2E8-52ED-17DC-D66FD349A192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622" y="17136584"/>
            <a:ext cx="696595" cy="33658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Picture 520" descr="A group of people dancing&#10;&#10;Description automatically generated">
            <a:extLst>
              <a:ext uri="{FF2B5EF4-FFF2-40B4-BE49-F238E27FC236}">
                <a16:creationId xmlns:a16="http://schemas.microsoft.com/office/drawing/2014/main" id="{7803B01A-B469-39C5-2D29-A914D554BD98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297194" y="14270958"/>
            <a:ext cx="764540" cy="652145"/>
          </a:xfrm>
          <a:prstGeom prst="rect">
            <a:avLst/>
          </a:prstGeom>
        </p:spPr>
      </p:pic>
      <p:pic>
        <p:nvPicPr>
          <p:cNvPr id="527" name="Picture 526">
            <a:extLst>
              <a:ext uri="{FF2B5EF4-FFF2-40B4-BE49-F238E27FC236}">
                <a16:creationId xmlns:a16="http://schemas.microsoft.com/office/drawing/2014/main" id="{DBEC3798-1D0A-45F2-9FC8-EE5DC97B81E2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7367690" y="14016985"/>
            <a:ext cx="810133" cy="873359"/>
          </a:xfrm>
          <a:prstGeom prst="rect">
            <a:avLst/>
          </a:prstGeom>
        </p:spPr>
      </p:pic>
      <p:sp>
        <p:nvSpPr>
          <p:cNvPr id="529" name="TextBox 528">
            <a:extLst>
              <a:ext uri="{FF2B5EF4-FFF2-40B4-BE49-F238E27FC236}">
                <a16:creationId xmlns:a16="http://schemas.microsoft.com/office/drawing/2014/main" id="{C9C65023-3F6A-AAC5-439F-28AD7C306632}"/>
              </a:ext>
            </a:extLst>
          </p:cNvPr>
          <p:cNvSpPr txBox="1"/>
          <p:nvPr/>
        </p:nvSpPr>
        <p:spPr>
          <a:xfrm>
            <a:off x="6025005" y="13957870"/>
            <a:ext cx="132174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Lighting designer’s Role and how lighting can enhance mood and atmosphere</a:t>
            </a:r>
          </a:p>
        </p:txBody>
      </p:sp>
      <p:sp>
        <p:nvSpPr>
          <p:cNvPr id="535" name="TextBox 534">
            <a:extLst>
              <a:ext uri="{FF2B5EF4-FFF2-40B4-BE49-F238E27FC236}">
                <a16:creationId xmlns:a16="http://schemas.microsoft.com/office/drawing/2014/main" id="{A2FAAAC6-E171-D731-6A79-4E22F27A1D47}"/>
              </a:ext>
            </a:extLst>
          </p:cNvPr>
          <p:cNvSpPr txBox="1"/>
          <p:nvPr/>
        </p:nvSpPr>
        <p:spPr>
          <a:xfrm>
            <a:off x="6128337" y="12978178"/>
            <a:ext cx="11703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Accent work</a:t>
            </a:r>
          </a:p>
        </p:txBody>
      </p:sp>
      <p:cxnSp>
        <p:nvCxnSpPr>
          <p:cNvPr id="544" name="Straight Arrow Connector 543">
            <a:extLst>
              <a:ext uri="{FF2B5EF4-FFF2-40B4-BE49-F238E27FC236}">
                <a16:creationId xmlns:a16="http://schemas.microsoft.com/office/drawing/2014/main" id="{F1815CC5-E55C-BCCD-F88D-14E0B9E1EE38}"/>
              </a:ext>
            </a:extLst>
          </p:cNvPr>
          <p:cNvCxnSpPr>
            <a:cxnSpLocks/>
          </p:cNvCxnSpPr>
          <p:nvPr/>
        </p:nvCxnSpPr>
        <p:spPr>
          <a:xfrm flipH="1">
            <a:off x="6893961" y="13233226"/>
            <a:ext cx="1" cy="2546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5" name="Straight Connector 544">
            <a:extLst>
              <a:ext uri="{FF2B5EF4-FFF2-40B4-BE49-F238E27FC236}">
                <a16:creationId xmlns:a16="http://schemas.microsoft.com/office/drawing/2014/main" id="{A2014DC2-D060-F2AD-85B4-C06E6F342203}"/>
              </a:ext>
            </a:extLst>
          </p:cNvPr>
          <p:cNvCxnSpPr>
            <a:cxnSpLocks/>
          </p:cNvCxnSpPr>
          <p:nvPr/>
        </p:nvCxnSpPr>
        <p:spPr>
          <a:xfrm flipH="1" flipV="1">
            <a:off x="8392037" y="12747705"/>
            <a:ext cx="578497" cy="26150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2" name="TextBox 551">
            <a:extLst>
              <a:ext uri="{FF2B5EF4-FFF2-40B4-BE49-F238E27FC236}">
                <a16:creationId xmlns:a16="http://schemas.microsoft.com/office/drawing/2014/main" id="{DA1371F1-EF03-81D8-6CB9-15E5D40CFA45}"/>
              </a:ext>
            </a:extLst>
          </p:cNvPr>
          <p:cNvSpPr txBox="1"/>
          <p:nvPr/>
        </p:nvSpPr>
        <p:spPr>
          <a:xfrm rot="19882433">
            <a:off x="7377920" y="13332452"/>
            <a:ext cx="151097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Production Study</a:t>
            </a:r>
          </a:p>
        </p:txBody>
      </p:sp>
      <p:sp>
        <p:nvSpPr>
          <p:cNvPr id="554" name="TextBox 553">
            <a:extLst>
              <a:ext uri="{FF2B5EF4-FFF2-40B4-BE49-F238E27FC236}">
                <a16:creationId xmlns:a16="http://schemas.microsoft.com/office/drawing/2014/main" id="{D1A689BE-D16D-2A0F-2DF5-C6FECCAB4496}"/>
              </a:ext>
            </a:extLst>
          </p:cNvPr>
          <p:cNvSpPr txBox="1"/>
          <p:nvPr/>
        </p:nvSpPr>
        <p:spPr>
          <a:xfrm>
            <a:off x="8287169" y="14293229"/>
            <a:ext cx="133787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How is a theatrical production is realised.</a:t>
            </a:r>
          </a:p>
        </p:txBody>
      </p:sp>
      <p:pic>
        <p:nvPicPr>
          <p:cNvPr id="558" name="Picture 557" descr="Giovanni's Gin Joint: Murder Mystery Evening - Quaglinos">
            <a:extLst>
              <a:ext uri="{FF2B5EF4-FFF2-40B4-BE49-F238E27FC236}">
                <a16:creationId xmlns:a16="http://schemas.microsoft.com/office/drawing/2014/main" id="{9BA826FC-979D-187A-72F7-F173F8DA3679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671" y="12341919"/>
            <a:ext cx="489780" cy="888420"/>
          </a:xfrm>
          <a:prstGeom prst="rect">
            <a:avLst/>
          </a:prstGeom>
          <a:noFill/>
          <a:ln>
            <a:noFill/>
          </a:ln>
        </p:spPr>
      </p:pic>
      <p:sp>
        <p:nvSpPr>
          <p:cNvPr id="559" name="TextBox 558">
            <a:extLst>
              <a:ext uri="{FF2B5EF4-FFF2-40B4-BE49-F238E27FC236}">
                <a16:creationId xmlns:a16="http://schemas.microsoft.com/office/drawing/2014/main" id="{43FFDA10-3199-0CD9-9901-858D70A25B04}"/>
              </a:ext>
            </a:extLst>
          </p:cNvPr>
          <p:cNvSpPr txBox="1"/>
          <p:nvPr/>
        </p:nvSpPr>
        <p:spPr>
          <a:xfrm>
            <a:off x="6687267" y="12323384"/>
            <a:ext cx="175859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Exploration of the conventions of Murder Mystery genre</a:t>
            </a:r>
          </a:p>
        </p:txBody>
      </p:sp>
      <p:sp>
        <p:nvSpPr>
          <p:cNvPr id="560" name="TextBox 559">
            <a:extLst>
              <a:ext uri="{FF2B5EF4-FFF2-40B4-BE49-F238E27FC236}">
                <a16:creationId xmlns:a16="http://schemas.microsoft.com/office/drawing/2014/main" id="{85CA00DC-EA64-8113-8C0C-CF64BEFE84F4}"/>
              </a:ext>
            </a:extLst>
          </p:cNvPr>
          <p:cNvSpPr txBox="1"/>
          <p:nvPr/>
        </p:nvSpPr>
        <p:spPr>
          <a:xfrm>
            <a:off x="8782128" y="11362841"/>
            <a:ext cx="7274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Devising Skills</a:t>
            </a:r>
          </a:p>
        </p:txBody>
      </p:sp>
      <p:cxnSp>
        <p:nvCxnSpPr>
          <p:cNvPr id="561" name="Straight Arrow Connector 560">
            <a:extLst>
              <a:ext uri="{FF2B5EF4-FFF2-40B4-BE49-F238E27FC236}">
                <a16:creationId xmlns:a16="http://schemas.microsoft.com/office/drawing/2014/main" id="{9E08B64C-660F-C8D7-A492-ECAAFCE54A78}"/>
              </a:ext>
            </a:extLst>
          </p:cNvPr>
          <p:cNvCxnSpPr>
            <a:cxnSpLocks/>
          </p:cNvCxnSpPr>
          <p:nvPr/>
        </p:nvCxnSpPr>
        <p:spPr>
          <a:xfrm>
            <a:off x="4654688" y="13250082"/>
            <a:ext cx="13892" cy="2615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3" name="TextBox 562">
            <a:extLst>
              <a:ext uri="{FF2B5EF4-FFF2-40B4-BE49-F238E27FC236}">
                <a16:creationId xmlns:a16="http://schemas.microsoft.com/office/drawing/2014/main" id="{A9E26200-DD0D-BBC6-6B6C-8CA0AB8382A9}"/>
              </a:ext>
            </a:extLst>
          </p:cNvPr>
          <p:cNvSpPr txBox="1"/>
          <p:nvPr/>
        </p:nvSpPr>
        <p:spPr>
          <a:xfrm>
            <a:off x="4019869" y="12993367"/>
            <a:ext cx="11703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Accent work</a:t>
            </a:r>
          </a:p>
        </p:txBody>
      </p:sp>
      <p:cxnSp>
        <p:nvCxnSpPr>
          <p:cNvPr id="564" name="Straight Arrow Connector 563">
            <a:extLst>
              <a:ext uri="{FF2B5EF4-FFF2-40B4-BE49-F238E27FC236}">
                <a16:creationId xmlns:a16="http://schemas.microsoft.com/office/drawing/2014/main" id="{C0EC735E-7530-164F-45F6-9A97B849BAB1}"/>
              </a:ext>
            </a:extLst>
          </p:cNvPr>
          <p:cNvCxnSpPr>
            <a:cxnSpLocks/>
          </p:cNvCxnSpPr>
          <p:nvPr/>
        </p:nvCxnSpPr>
        <p:spPr>
          <a:xfrm flipH="1" flipV="1">
            <a:off x="8177790" y="11307478"/>
            <a:ext cx="832202" cy="685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8" name="Straight Arrow Connector 567">
            <a:extLst>
              <a:ext uri="{FF2B5EF4-FFF2-40B4-BE49-F238E27FC236}">
                <a16:creationId xmlns:a16="http://schemas.microsoft.com/office/drawing/2014/main" id="{07E8CC8B-4E5B-19DF-90D4-BA44E431A3DF}"/>
              </a:ext>
            </a:extLst>
          </p:cNvPr>
          <p:cNvCxnSpPr>
            <a:cxnSpLocks/>
          </p:cNvCxnSpPr>
          <p:nvPr/>
        </p:nvCxnSpPr>
        <p:spPr>
          <a:xfrm flipH="1">
            <a:off x="8009353" y="10956095"/>
            <a:ext cx="230685" cy="2906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2" name="TextBox 571">
            <a:extLst>
              <a:ext uri="{FF2B5EF4-FFF2-40B4-BE49-F238E27FC236}">
                <a16:creationId xmlns:a16="http://schemas.microsoft.com/office/drawing/2014/main" id="{1AFDFB54-A6B5-4952-C6A5-CC2A3A9B4075}"/>
              </a:ext>
            </a:extLst>
          </p:cNvPr>
          <p:cNvSpPr txBox="1"/>
          <p:nvPr/>
        </p:nvSpPr>
        <p:spPr>
          <a:xfrm>
            <a:off x="6062477" y="11953212"/>
            <a:ext cx="11575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What constitutes effective TIE?</a:t>
            </a:r>
          </a:p>
        </p:txBody>
      </p:sp>
      <p:pic>
        <p:nvPicPr>
          <p:cNvPr id="573" name="Picture 572" descr="A close-up of a sign&#10;&#10;Description automatically generated">
            <a:extLst>
              <a:ext uri="{FF2B5EF4-FFF2-40B4-BE49-F238E27FC236}">
                <a16:creationId xmlns:a16="http://schemas.microsoft.com/office/drawing/2014/main" id="{FF83C3BD-3386-5140-EE87-56FD3F00F5BF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7216013" y="11813292"/>
            <a:ext cx="764190" cy="532868"/>
          </a:xfrm>
          <a:prstGeom prst="rect">
            <a:avLst/>
          </a:prstGeom>
        </p:spPr>
      </p:pic>
      <p:pic>
        <p:nvPicPr>
          <p:cNvPr id="574" name="Graphic 573" descr="Performance Curtains with solid fill">
            <a:extLst>
              <a:ext uri="{FF2B5EF4-FFF2-40B4-BE49-F238E27FC236}">
                <a16:creationId xmlns:a16="http://schemas.microsoft.com/office/drawing/2014/main" id="{4D45F99F-9267-0F49-43A5-DF8CA247707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931378" y="14909440"/>
            <a:ext cx="661282" cy="536099"/>
          </a:xfrm>
          <a:prstGeom prst="rect">
            <a:avLst/>
          </a:prstGeom>
        </p:spPr>
      </p:pic>
      <p:pic>
        <p:nvPicPr>
          <p:cNvPr id="575" name="Picture 574" descr="A person wearing glasses and a button up shirt&#10;&#10;Description automatically generated">
            <a:extLst>
              <a:ext uri="{FF2B5EF4-FFF2-40B4-BE49-F238E27FC236}">
                <a16:creationId xmlns:a16="http://schemas.microsoft.com/office/drawing/2014/main" id="{552D76D5-277E-D6FB-086B-E0EB693D60F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9072643" y="10930400"/>
            <a:ext cx="483268" cy="427079"/>
          </a:xfrm>
          <a:prstGeom prst="rect">
            <a:avLst/>
          </a:prstGeom>
        </p:spPr>
      </p:pic>
      <p:pic>
        <p:nvPicPr>
          <p:cNvPr id="78" name="Picture 77" descr="Konstantin Stanislavsky | Biography, Method, &amp; Facts | Britannica">
            <a:extLst>
              <a:ext uri="{FF2B5EF4-FFF2-40B4-BE49-F238E27FC236}">
                <a16:creationId xmlns:a16="http://schemas.microsoft.com/office/drawing/2014/main" id="{41A376A0-E0BE-4081-DA97-5B8CD21B58C7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753" y="11850933"/>
            <a:ext cx="534805" cy="54252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TextBox 82">
            <a:extLst>
              <a:ext uri="{FF2B5EF4-FFF2-40B4-BE49-F238E27FC236}">
                <a16:creationId xmlns:a16="http://schemas.microsoft.com/office/drawing/2014/main" id="{BC9107EB-048E-8649-4DCE-1F537FF6FE84}"/>
              </a:ext>
            </a:extLst>
          </p:cNvPr>
          <p:cNvSpPr txBox="1"/>
          <p:nvPr/>
        </p:nvSpPr>
        <p:spPr>
          <a:xfrm>
            <a:off x="4240210" y="11830481"/>
            <a:ext cx="149246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Exploring basic Stanislavski’s rehearsal techniques</a:t>
            </a:r>
          </a:p>
        </p:txBody>
      </p:sp>
      <p:pic>
        <p:nvPicPr>
          <p:cNvPr id="99" name="Picture 98" descr="Dragon Puppet for Shrek the Musical - Hot Wire Foam Factory">
            <a:extLst>
              <a:ext uri="{FF2B5EF4-FFF2-40B4-BE49-F238E27FC236}">
                <a16:creationId xmlns:a16="http://schemas.microsoft.com/office/drawing/2014/main" id="{CC363751-38B4-8CCE-D287-6C421FDBA8C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860" y="10470435"/>
            <a:ext cx="1020952" cy="70167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TextBox 103">
            <a:extLst>
              <a:ext uri="{FF2B5EF4-FFF2-40B4-BE49-F238E27FC236}">
                <a16:creationId xmlns:a16="http://schemas.microsoft.com/office/drawing/2014/main" id="{95348952-E769-22F5-BC61-F3966D0DD895}"/>
              </a:ext>
            </a:extLst>
          </p:cNvPr>
          <p:cNvSpPr txBox="1"/>
          <p:nvPr/>
        </p:nvSpPr>
        <p:spPr>
          <a:xfrm>
            <a:off x="1941629" y="10534765"/>
            <a:ext cx="9282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Puppeteer’s Role</a:t>
            </a:r>
          </a:p>
        </p:txBody>
      </p:sp>
      <p:pic>
        <p:nvPicPr>
          <p:cNvPr id="105" name="Picture 104" descr="Shrek - Musical in Bradford, Bradford - Bradford">
            <a:extLst>
              <a:ext uri="{FF2B5EF4-FFF2-40B4-BE49-F238E27FC236}">
                <a16:creationId xmlns:a16="http://schemas.microsoft.com/office/drawing/2014/main" id="{8786290A-088A-681E-83F2-285F25E40C72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14" y="11096565"/>
            <a:ext cx="845820" cy="714375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TextBox 106">
            <a:extLst>
              <a:ext uri="{FF2B5EF4-FFF2-40B4-BE49-F238E27FC236}">
                <a16:creationId xmlns:a16="http://schemas.microsoft.com/office/drawing/2014/main" id="{3F243B84-D0F1-ACA3-0A0D-15A89486D818}"/>
              </a:ext>
            </a:extLst>
          </p:cNvPr>
          <p:cNvSpPr txBox="1"/>
          <p:nvPr/>
        </p:nvSpPr>
        <p:spPr>
          <a:xfrm>
            <a:off x="1845350" y="11939724"/>
            <a:ext cx="188379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How a theatrical show needs to be commercially successful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E5226FB6-B379-6B00-DC59-48BDEDC141A5}"/>
              </a:ext>
            </a:extLst>
          </p:cNvPr>
          <p:cNvSpPr txBox="1"/>
          <p:nvPr/>
        </p:nvSpPr>
        <p:spPr>
          <a:xfrm>
            <a:off x="312656" y="11992459"/>
            <a:ext cx="80634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Integrating design elements</a:t>
            </a:r>
          </a:p>
        </p:txBody>
      </p:sp>
      <p:pic>
        <p:nvPicPr>
          <p:cNvPr id="109" name="Picture 108" descr="Konstantin Stanislavsky | Biography, Method, &amp; Facts | Britannica">
            <a:extLst>
              <a:ext uri="{FF2B5EF4-FFF2-40B4-BE49-F238E27FC236}">
                <a16:creationId xmlns:a16="http://schemas.microsoft.com/office/drawing/2014/main" id="{D67F107B-B35E-319A-1F7A-D5EE89B561F4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03" y="9449917"/>
            <a:ext cx="534805" cy="54252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TextBox 112">
            <a:extLst>
              <a:ext uri="{FF2B5EF4-FFF2-40B4-BE49-F238E27FC236}">
                <a16:creationId xmlns:a16="http://schemas.microsoft.com/office/drawing/2014/main" id="{F6A8C7B4-AA0D-5A45-FF28-B89348F6E99C}"/>
              </a:ext>
            </a:extLst>
          </p:cNvPr>
          <p:cNvSpPr txBox="1"/>
          <p:nvPr/>
        </p:nvSpPr>
        <p:spPr>
          <a:xfrm>
            <a:off x="503261" y="8353742"/>
            <a:ext cx="178234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Interpreting, rehearsing and performing a monologue and group piece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8217C85F-E411-BD9C-F92D-1ACD8DA8650E}"/>
              </a:ext>
            </a:extLst>
          </p:cNvPr>
          <p:cNvSpPr txBox="1"/>
          <p:nvPr/>
        </p:nvSpPr>
        <p:spPr>
          <a:xfrm>
            <a:off x="1875361" y="9797398"/>
            <a:ext cx="9567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Acting skills terminology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A8F22420-2F52-085D-89C6-35FF9A114171}"/>
              </a:ext>
            </a:extLst>
          </p:cNvPr>
          <p:cNvSpPr txBox="1"/>
          <p:nvPr/>
        </p:nvSpPr>
        <p:spPr>
          <a:xfrm>
            <a:off x="3954373" y="9782321"/>
            <a:ext cx="17165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Component 1 – Section A </a:t>
            </a:r>
          </a:p>
        </p:txBody>
      </p:sp>
      <p:pic>
        <p:nvPicPr>
          <p:cNvPr id="127" name="Picture 126" descr="Types of Staging – Woyzeck Blog">
            <a:extLst>
              <a:ext uri="{FF2B5EF4-FFF2-40B4-BE49-F238E27FC236}">
                <a16:creationId xmlns:a16="http://schemas.microsoft.com/office/drawing/2014/main" id="{D8021463-F7E3-AEBC-2AC4-2ECB5EF52FE8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670" y="10114347"/>
            <a:ext cx="1974917" cy="658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A7A7A6A3-5BB2-E4E8-5810-2425096B888A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8705269" y="9104917"/>
            <a:ext cx="669991" cy="1118328"/>
          </a:xfrm>
          <a:prstGeom prst="rect">
            <a:avLst/>
          </a:prstGeom>
        </p:spPr>
      </p:pic>
      <p:sp>
        <p:nvSpPr>
          <p:cNvPr id="144" name="TextBox 143">
            <a:extLst>
              <a:ext uri="{FF2B5EF4-FFF2-40B4-BE49-F238E27FC236}">
                <a16:creationId xmlns:a16="http://schemas.microsoft.com/office/drawing/2014/main" id="{46C14281-A2C5-50ED-5688-009CB6DCE191}"/>
              </a:ext>
            </a:extLst>
          </p:cNvPr>
          <p:cNvSpPr txBox="1"/>
          <p:nvPr/>
        </p:nvSpPr>
        <p:spPr>
          <a:xfrm>
            <a:off x="6702828" y="8353000"/>
            <a:ext cx="146325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Introduction to Component 2 Performance and Logs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F7A3D7C4-05D1-7C42-F82D-48190EF7D81D}"/>
              </a:ext>
            </a:extLst>
          </p:cNvPr>
          <p:cNvSpPr txBox="1"/>
          <p:nvPr/>
        </p:nvSpPr>
        <p:spPr>
          <a:xfrm>
            <a:off x="6655682" y="7654751"/>
            <a:ext cx="15009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Introduction to the Frantic Method and Physical theatre methods</a:t>
            </a:r>
          </a:p>
        </p:txBody>
      </p:sp>
      <p:pic>
        <p:nvPicPr>
          <p:cNvPr id="152" name="Picture 151">
            <a:extLst>
              <a:ext uri="{FF2B5EF4-FFF2-40B4-BE49-F238E27FC236}">
                <a16:creationId xmlns:a16="http://schemas.microsoft.com/office/drawing/2014/main" id="{8F2E202F-B512-D942-3CBA-BD03154BFBCB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9009505" y="8319252"/>
            <a:ext cx="452758" cy="538376"/>
          </a:xfrm>
          <a:prstGeom prst="rect">
            <a:avLst/>
          </a:prstGeom>
        </p:spPr>
      </p:pic>
      <p:pic>
        <p:nvPicPr>
          <p:cNvPr id="156" name="Picture 155" descr="A person wearing glasses and a button up shirt&#10;&#10;Description automatically generated">
            <a:extLst>
              <a:ext uri="{FF2B5EF4-FFF2-40B4-BE49-F238E27FC236}">
                <a16:creationId xmlns:a16="http://schemas.microsoft.com/office/drawing/2014/main" id="{CB25DB0E-3834-7C07-8077-D4E838F9D6C7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8988292" y="7442326"/>
            <a:ext cx="483268" cy="427079"/>
          </a:xfrm>
          <a:prstGeom prst="rect">
            <a:avLst/>
          </a:prstGeom>
        </p:spPr>
      </p:pic>
      <p:sp>
        <p:nvSpPr>
          <p:cNvPr id="158" name="TextBox 157">
            <a:extLst>
              <a:ext uri="{FF2B5EF4-FFF2-40B4-BE49-F238E27FC236}">
                <a16:creationId xmlns:a16="http://schemas.microsoft.com/office/drawing/2014/main" id="{E5A658E2-F8BD-0D24-69BA-13CDC337F3D4}"/>
              </a:ext>
            </a:extLst>
          </p:cNvPr>
          <p:cNvSpPr txBox="1"/>
          <p:nvPr/>
        </p:nvSpPr>
        <p:spPr>
          <a:xfrm>
            <a:off x="8494852" y="6398213"/>
            <a:ext cx="11243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Realisation of artistic aims and communication of meaning.</a:t>
            </a:r>
          </a:p>
        </p:txBody>
      </p:sp>
      <p:cxnSp>
        <p:nvCxnSpPr>
          <p:cNvPr id="161" name="Straight Arrow Connector 160">
            <a:extLst>
              <a:ext uri="{FF2B5EF4-FFF2-40B4-BE49-F238E27FC236}">
                <a16:creationId xmlns:a16="http://schemas.microsoft.com/office/drawing/2014/main" id="{904CDE72-B825-9477-38C3-1ECEA53492CE}"/>
              </a:ext>
            </a:extLst>
          </p:cNvPr>
          <p:cNvCxnSpPr>
            <a:cxnSpLocks/>
          </p:cNvCxnSpPr>
          <p:nvPr/>
        </p:nvCxnSpPr>
        <p:spPr>
          <a:xfrm flipV="1">
            <a:off x="7947340" y="8560733"/>
            <a:ext cx="552828" cy="2032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5" name="Picture 164">
            <a:extLst>
              <a:ext uri="{FF2B5EF4-FFF2-40B4-BE49-F238E27FC236}">
                <a16:creationId xmlns:a16="http://schemas.microsoft.com/office/drawing/2014/main" id="{CA2238AE-9369-2D29-6EC6-711879A5530A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243366" y="333235"/>
            <a:ext cx="3982583" cy="13101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CBA8CA-8A4C-4148-A384-CFA094A8A0DC}"/>
              </a:ext>
            </a:extLst>
          </p:cNvPr>
          <p:cNvSpPr txBox="1"/>
          <p:nvPr/>
        </p:nvSpPr>
        <p:spPr>
          <a:xfrm>
            <a:off x="5632920" y="6217563"/>
            <a:ext cx="18343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Describe, analyse and evaluate an actor’s portrayal.  </a:t>
            </a:r>
            <a:endParaRPr lang="en-GB" dirty="0"/>
          </a:p>
        </p:txBody>
      </p:sp>
      <p:cxnSp>
        <p:nvCxnSpPr>
          <p:cNvPr id="315" name="Straight Arrow Connector 314">
            <a:extLst>
              <a:ext uri="{FF2B5EF4-FFF2-40B4-BE49-F238E27FC236}">
                <a16:creationId xmlns:a16="http://schemas.microsoft.com/office/drawing/2014/main" id="{F3041D69-8994-4DE6-B93F-D8F107D1DF53}"/>
              </a:ext>
            </a:extLst>
          </p:cNvPr>
          <p:cNvCxnSpPr>
            <a:cxnSpLocks/>
          </p:cNvCxnSpPr>
          <p:nvPr/>
        </p:nvCxnSpPr>
        <p:spPr>
          <a:xfrm>
            <a:off x="6553746" y="6758902"/>
            <a:ext cx="8051" cy="2506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D61F3A3B-AE66-47F3-989D-8E6A8E326C75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5279925" y="7520953"/>
            <a:ext cx="651606" cy="73042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F02D991-91F5-48B6-AD64-C960DFD12411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7199692" y="5786262"/>
            <a:ext cx="1150525" cy="52907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842E91F-71F0-4EE8-BD1E-ADF8FEB5028D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6003350" y="8103868"/>
            <a:ext cx="838816" cy="32674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25B02FB-1113-4964-BCC6-85B4097B55C6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1771804" y="7574241"/>
            <a:ext cx="1189330" cy="703869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84976A0-709E-47E9-8387-C2D86B6ECCD2}"/>
              </a:ext>
            </a:extLst>
          </p:cNvPr>
          <p:cNvSpPr txBox="1"/>
          <p:nvPr/>
        </p:nvSpPr>
        <p:spPr>
          <a:xfrm>
            <a:off x="3043982" y="7758225"/>
            <a:ext cx="125073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Component 3 – Text in Practice revision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8653C95B-88AC-4BC8-B080-E4A0F8CFB179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211981" y="5582201"/>
            <a:ext cx="832914" cy="824610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D3B016F0-4DDE-416F-B557-B5AB55AD9AEC}"/>
              </a:ext>
            </a:extLst>
          </p:cNvPr>
          <p:cNvSpPr txBox="1"/>
          <p:nvPr/>
        </p:nvSpPr>
        <p:spPr>
          <a:xfrm>
            <a:off x="1933645" y="5470024"/>
            <a:ext cx="844307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Exploring a range of innovative techniques ways to explore meaning.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EFCF2C8-BD9D-4775-C627-C8D097EA49A7}"/>
              </a:ext>
            </a:extLst>
          </p:cNvPr>
          <p:cNvCxnSpPr>
            <a:cxnSpLocks/>
          </p:cNvCxnSpPr>
          <p:nvPr/>
        </p:nvCxnSpPr>
        <p:spPr>
          <a:xfrm>
            <a:off x="4078862" y="4360740"/>
            <a:ext cx="28358" cy="3966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6E9D81BF-9827-24FB-B9C1-34E9D7E2B6FA}"/>
              </a:ext>
            </a:extLst>
          </p:cNvPr>
          <p:cNvSpPr txBox="1"/>
          <p:nvPr/>
        </p:nvSpPr>
        <p:spPr>
          <a:xfrm>
            <a:off x="3259336" y="3973010"/>
            <a:ext cx="17246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Completion of Log 3 – Analysis and Evaluation  </a:t>
            </a:r>
          </a:p>
        </p:txBody>
      </p:sp>
      <p:pic>
        <p:nvPicPr>
          <p:cNvPr id="473" name="Picture 472">
            <a:extLst>
              <a:ext uri="{FF2B5EF4-FFF2-40B4-BE49-F238E27FC236}">
                <a16:creationId xmlns:a16="http://schemas.microsoft.com/office/drawing/2014/main" id="{A3E7F9B7-CE9E-42C4-9C1B-AF7800BDDCD3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5710049" y="5387931"/>
            <a:ext cx="869934" cy="779811"/>
          </a:xfrm>
          <a:prstGeom prst="rect">
            <a:avLst/>
          </a:prstGeom>
        </p:spPr>
      </p:pic>
      <p:sp>
        <p:nvSpPr>
          <p:cNvPr id="482" name="TextBox 481">
            <a:extLst>
              <a:ext uri="{FF2B5EF4-FFF2-40B4-BE49-F238E27FC236}">
                <a16:creationId xmlns:a16="http://schemas.microsoft.com/office/drawing/2014/main" id="{EC12F24E-39E3-AE10-1C67-4AB7813B020B}"/>
              </a:ext>
            </a:extLst>
          </p:cNvPr>
          <p:cNvSpPr txBox="1"/>
          <p:nvPr/>
        </p:nvSpPr>
        <p:spPr>
          <a:xfrm>
            <a:off x="6928447" y="5303672"/>
            <a:ext cx="157801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Structures and timing for section B</a:t>
            </a:r>
          </a:p>
        </p:txBody>
      </p:sp>
      <p:cxnSp>
        <p:nvCxnSpPr>
          <p:cNvPr id="484" name="Straight Connector 483">
            <a:extLst>
              <a:ext uri="{FF2B5EF4-FFF2-40B4-BE49-F238E27FC236}">
                <a16:creationId xmlns:a16="http://schemas.microsoft.com/office/drawing/2014/main" id="{5029E3ED-4E59-0312-CA49-D3C85599E93E}"/>
              </a:ext>
            </a:extLst>
          </p:cNvPr>
          <p:cNvCxnSpPr>
            <a:cxnSpLocks/>
          </p:cNvCxnSpPr>
          <p:nvPr/>
        </p:nvCxnSpPr>
        <p:spPr>
          <a:xfrm>
            <a:off x="6579983" y="2433103"/>
            <a:ext cx="0" cy="66694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6" name="TextBox 485">
            <a:extLst>
              <a:ext uri="{FF2B5EF4-FFF2-40B4-BE49-F238E27FC236}">
                <a16:creationId xmlns:a16="http://schemas.microsoft.com/office/drawing/2014/main" id="{849AC154-1212-8047-E94D-C739FF7BC307}"/>
              </a:ext>
            </a:extLst>
          </p:cNvPr>
          <p:cNvSpPr txBox="1"/>
          <p:nvPr/>
        </p:nvSpPr>
        <p:spPr>
          <a:xfrm>
            <a:off x="8375226" y="4983815"/>
            <a:ext cx="10310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Focus on character interpretation and portrayal</a:t>
            </a:r>
          </a:p>
        </p:txBody>
      </p:sp>
      <p:sp>
        <p:nvSpPr>
          <p:cNvPr id="491" name="TextBox 490">
            <a:extLst>
              <a:ext uri="{FF2B5EF4-FFF2-40B4-BE49-F238E27FC236}">
                <a16:creationId xmlns:a16="http://schemas.microsoft.com/office/drawing/2014/main" id="{12CE42AD-18DF-0351-B91F-5091B4F22608}"/>
              </a:ext>
            </a:extLst>
          </p:cNvPr>
          <p:cNvSpPr txBox="1"/>
          <p:nvPr/>
        </p:nvSpPr>
        <p:spPr>
          <a:xfrm>
            <a:off x="6629402" y="1422170"/>
            <a:ext cx="15391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Performance of two scripted extracts from the same play in front of AQA examiner</a:t>
            </a:r>
          </a:p>
        </p:txBody>
      </p:sp>
      <p:cxnSp>
        <p:nvCxnSpPr>
          <p:cNvPr id="502" name="Straight Arrow Connector 501">
            <a:extLst>
              <a:ext uri="{FF2B5EF4-FFF2-40B4-BE49-F238E27FC236}">
                <a16:creationId xmlns:a16="http://schemas.microsoft.com/office/drawing/2014/main" id="{EE446AC2-E23E-73F2-EBE8-4A370FB5BD2D}"/>
              </a:ext>
            </a:extLst>
          </p:cNvPr>
          <p:cNvCxnSpPr/>
          <p:nvPr/>
        </p:nvCxnSpPr>
        <p:spPr>
          <a:xfrm flipV="1">
            <a:off x="2896826" y="2949627"/>
            <a:ext cx="0" cy="296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4" name="TextBox 503">
            <a:extLst>
              <a:ext uri="{FF2B5EF4-FFF2-40B4-BE49-F238E27FC236}">
                <a16:creationId xmlns:a16="http://schemas.microsoft.com/office/drawing/2014/main" id="{48EA3543-F9FB-B4C6-9332-BF4CDF972303}"/>
              </a:ext>
            </a:extLst>
          </p:cNvPr>
          <p:cNvSpPr txBox="1"/>
          <p:nvPr/>
        </p:nvSpPr>
        <p:spPr>
          <a:xfrm>
            <a:off x="5134731" y="3267955"/>
            <a:ext cx="8467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Timed practices</a:t>
            </a:r>
          </a:p>
        </p:txBody>
      </p:sp>
      <p:sp>
        <p:nvSpPr>
          <p:cNvPr id="505" name="TextBox 504">
            <a:extLst>
              <a:ext uri="{FF2B5EF4-FFF2-40B4-BE49-F238E27FC236}">
                <a16:creationId xmlns:a16="http://schemas.microsoft.com/office/drawing/2014/main" id="{6B1043FB-5123-FF3A-A86F-EFCBDABE6E9F}"/>
              </a:ext>
            </a:extLst>
          </p:cNvPr>
          <p:cNvSpPr txBox="1"/>
          <p:nvPr/>
        </p:nvSpPr>
        <p:spPr>
          <a:xfrm>
            <a:off x="6741294" y="3117183"/>
            <a:ext cx="113115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Rehearsal and mastery of acting skills</a:t>
            </a:r>
          </a:p>
        </p:txBody>
      </p:sp>
      <p:pic>
        <p:nvPicPr>
          <p:cNvPr id="508" name="Picture 507">
            <a:extLst>
              <a:ext uri="{FF2B5EF4-FFF2-40B4-BE49-F238E27FC236}">
                <a16:creationId xmlns:a16="http://schemas.microsoft.com/office/drawing/2014/main" id="{5976B62D-3FD0-1115-AB84-48E1C1E06C00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314519" y="3339899"/>
            <a:ext cx="1169190" cy="862503"/>
          </a:xfrm>
          <a:prstGeom prst="rect">
            <a:avLst/>
          </a:prstGeom>
        </p:spPr>
      </p:pic>
      <p:pic>
        <p:nvPicPr>
          <p:cNvPr id="510" name="Picture 509">
            <a:extLst>
              <a:ext uri="{FF2B5EF4-FFF2-40B4-BE49-F238E27FC236}">
                <a16:creationId xmlns:a16="http://schemas.microsoft.com/office/drawing/2014/main" id="{11B13BFE-BE8C-E0EA-3AC9-424B2FA55095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5968905" y="3097666"/>
            <a:ext cx="733924" cy="615128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418DC29D-9CD3-E7B2-AF47-C5D11D6EA848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8919081" y="3175869"/>
            <a:ext cx="562087" cy="1058582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363A7429-B2C1-F62E-4A7D-EDEA12321D9A}"/>
              </a:ext>
            </a:extLst>
          </p:cNvPr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5480875" y="1347941"/>
            <a:ext cx="916415" cy="972503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7FD80D64-4983-4912-9770-4F772F6D07BB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3431954" y="3115486"/>
            <a:ext cx="1344134" cy="767658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336A1C5-F756-3AD3-8E10-7810CCE3546E}"/>
              </a:ext>
            </a:extLst>
          </p:cNvPr>
          <p:cNvPicPr>
            <a:picLocks noChangeAspect="1"/>
          </p:cNvPicPr>
          <p:nvPr/>
        </p:nvPicPr>
        <p:blipFill>
          <a:blip r:embed="rId48"/>
          <a:srcRect l="22852" t="8833" r="20967" b="9032"/>
          <a:stretch>
            <a:fillRect/>
          </a:stretch>
        </p:blipFill>
        <p:spPr>
          <a:xfrm>
            <a:off x="8697979" y="5695518"/>
            <a:ext cx="587858" cy="68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2">
      <a:dk1>
        <a:srgbClr val="004740"/>
      </a:dk1>
      <a:lt1>
        <a:sysClr val="window" lastClr="FFFFFF"/>
      </a:lt1>
      <a:dk2>
        <a:srgbClr val="FFFFFF"/>
      </a:dk2>
      <a:lt2>
        <a:srgbClr val="FFFFFF"/>
      </a:lt2>
      <a:accent1>
        <a:srgbClr val="008F81"/>
      </a:accent1>
      <a:accent2>
        <a:srgbClr val="A5A5A5"/>
      </a:accent2>
      <a:accent3>
        <a:srgbClr val="008F81"/>
      </a:accent3>
      <a:accent4>
        <a:srgbClr val="ADBCB1"/>
      </a:accent4>
      <a:accent5>
        <a:srgbClr val="FFFFFF"/>
      </a:accent5>
      <a:accent6>
        <a:srgbClr val="FFFFFF"/>
      </a:accent6>
      <a:hlink>
        <a:srgbClr val="FF0000"/>
      </a:hlink>
      <a:folHlink>
        <a:srgbClr val="FF0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315efd9-a87a-450b-97d6-e3d5e9f93ca4">
      <UserInfo>
        <DisplayName>Legg, Chris</DisplayName>
        <AccountId>15</AccountId>
        <AccountType/>
      </UserInfo>
      <UserInfo>
        <DisplayName>Clarke, Jackie</DisplayName>
        <AccountId>9</AccountId>
        <AccountType/>
      </UserInfo>
    </SharedWithUsers>
    <lcf76f155ced4ddcb4097134ff3c332f xmlns="5a2e2ec9-7ed0-4d5e-8743-1fc6353d5776">
      <Terms xmlns="http://schemas.microsoft.com/office/infopath/2007/PartnerControls"/>
    </lcf76f155ced4ddcb4097134ff3c332f>
    <TaxCatchAll xmlns="b315efd9-a87a-450b-97d6-e3d5e9f93ca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63142FAAEC9B1418E8062139EE339C3" ma:contentTypeVersion="19" ma:contentTypeDescription="Create a new document." ma:contentTypeScope="" ma:versionID="ecd6baecaee64f52d053c020fbae7b5d">
  <xsd:schema xmlns:xsd="http://www.w3.org/2001/XMLSchema" xmlns:xs="http://www.w3.org/2001/XMLSchema" xmlns:p="http://schemas.microsoft.com/office/2006/metadata/properties" xmlns:ns2="5a2e2ec9-7ed0-4d5e-8743-1fc6353d5776" xmlns:ns3="b315efd9-a87a-450b-97d6-e3d5e9f93ca4" targetNamespace="http://schemas.microsoft.com/office/2006/metadata/properties" ma:root="true" ma:fieldsID="a6efc8e3f6250b5fe587db57c04c0a42" ns2:_="" ns3:_="">
    <xsd:import namespace="5a2e2ec9-7ed0-4d5e-8743-1fc6353d5776"/>
    <xsd:import namespace="b315efd9-a87a-450b-97d6-e3d5e9f93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2e2ec9-7ed0-4d5e-8743-1fc6353d577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fcdaeb79-24b4-42b5-8991-7ff1a570ae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15efd9-a87a-450b-97d6-e3d5e9f93ca4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5" nillable="true" ma:displayName="Taxonomy Catch All Column" ma:hidden="true" ma:list="{03404306-ab88-4739-9273-defd2ff0bcdb}" ma:internalName="TaxCatchAll" ma:showField="CatchAllData" ma:web="b315efd9-a87a-450b-97d6-e3d5e9f93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3CA3659-9E27-4779-B560-4CB8CBCB6B4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FD837B5-983F-4B0B-B48F-A4F465BE5E99}">
  <ds:schemaRefs>
    <ds:schemaRef ds:uri="http://purl.org/dc/terms/"/>
    <ds:schemaRef ds:uri="http://schemas.microsoft.com/office/2006/documentManagement/types"/>
    <ds:schemaRef ds:uri="5a2e2ec9-7ed0-4d5e-8743-1fc6353d5776"/>
    <ds:schemaRef ds:uri="http://schemas.microsoft.com/office/infopath/2007/PartnerControls"/>
    <ds:schemaRef ds:uri="http://schemas.openxmlformats.org/package/2006/metadata/core-properties"/>
    <ds:schemaRef ds:uri="b315efd9-a87a-450b-97d6-e3d5e9f93ca4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19755C8-9E5A-4323-A157-784AC2159D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a2e2ec9-7ed0-4d5e-8743-1fc6353d5776"/>
    <ds:schemaRef ds:uri="b315efd9-a87a-450b-97d6-e3d5e9f93c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9525</TotalTime>
  <Words>658</Words>
  <Application>Microsoft Office PowerPoint</Application>
  <PresentationFormat>Custom</PresentationFormat>
  <Paragraphs>111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Bahnschrift SemiBold Condensed</vt:lpstr>
      <vt:lpstr>Calibri</vt:lpstr>
      <vt:lpstr>Calibri Light</vt:lpstr>
      <vt:lpstr>Gill Sans Nova Cond XBd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Clarke, Jackie</cp:lastModifiedBy>
  <cp:revision>310</cp:revision>
  <cp:lastPrinted>2019-11-01T07:25:53Z</cp:lastPrinted>
  <dcterms:created xsi:type="dcterms:W3CDTF">2018-02-08T08:28:53Z</dcterms:created>
  <dcterms:modified xsi:type="dcterms:W3CDTF">2025-09-22T18:33:04Z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0x010100B63142FAAEC9B1418E8062139EE339C3</vt:lpwstr>
  </property>
  <property fmtid="{D5CDD505-2E9C-101B-9397-08002B2CF9AE}" pid="3" name="MediaServiceImageTags">
    <vt:lpwstr/>
  </property>
</Properties>
</file>