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6" r:id="rId5"/>
  </p:sldIdLst>
  <p:sldSz cx="9720263" cy="17640300"/>
  <p:notesSz cx="9926638" cy="14355763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5A68"/>
    <a:srgbClr val="144856"/>
    <a:srgbClr val="A70A41"/>
    <a:srgbClr val="000066"/>
    <a:srgbClr val="FF9900"/>
    <a:srgbClr val="FF00FF"/>
    <a:srgbClr val="FE5E00"/>
    <a:srgbClr val="000074"/>
    <a:srgbClr val="000082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6E0522-684A-4D25-806D-7EE4A98BA88B}" v="19" dt="2025-07-14T13:42:12.15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71" autoAdjust="0"/>
    <p:restoredTop sz="95833" autoAdjust="0"/>
  </p:normalViewPr>
  <p:slideViewPr>
    <p:cSldViewPr snapToGrid="0">
      <p:cViewPr>
        <p:scale>
          <a:sx n="90" d="100"/>
          <a:sy n="90" d="100"/>
        </p:scale>
        <p:origin x="253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625" cy="718592"/>
          </a:xfrm>
          <a:prstGeom prst="rect">
            <a:avLst/>
          </a:prstGeom>
        </p:spPr>
        <p:txBody>
          <a:bodyPr vert="horz" lIns="132759" tIns="66380" rIns="132759" bIns="66380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1696" y="1"/>
            <a:ext cx="4302625" cy="718592"/>
          </a:xfrm>
          <a:prstGeom prst="rect">
            <a:avLst/>
          </a:prstGeom>
        </p:spPr>
        <p:txBody>
          <a:bodyPr vert="horz" lIns="132759" tIns="66380" rIns="132759" bIns="66380" rtlCol="0"/>
          <a:lstStyle>
            <a:lvl1pPr algn="r">
              <a:defRPr sz="1700"/>
            </a:lvl1pPr>
          </a:lstStyle>
          <a:p>
            <a:fld id="{627EA94C-77A3-2040-8584-2856F8330D11}" type="datetimeFigureOut">
              <a:rPr lang="en-US" smtClean="0"/>
              <a:t>9/22/2025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629025" y="1795463"/>
            <a:ext cx="266858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59" tIns="66380" rIns="132759" bIns="6638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202" y="6908125"/>
            <a:ext cx="7942237" cy="5652308"/>
          </a:xfrm>
          <a:prstGeom prst="rect">
            <a:avLst/>
          </a:prstGeom>
        </p:spPr>
        <p:txBody>
          <a:bodyPr vert="horz" lIns="132759" tIns="66380" rIns="132759" bIns="6638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7172"/>
            <a:ext cx="4302625" cy="718592"/>
          </a:xfrm>
          <a:prstGeom prst="rect">
            <a:avLst/>
          </a:prstGeom>
        </p:spPr>
        <p:txBody>
          <a:bodyPr vert="horz" lIns="132759" tIns="66380" rIns="132759" bIns="66380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1696" y="13637172"/>
            <a:ext cx="4302625" cy="718592"/>
          </a:xfrm>
          <a:prstGeom prst="rect">
            <a:avLst/>
          </a:prstGeom>
        </p:spPr>
        <p:txBody>
          <a:bodyPr vert="horz" lIns="132759" tIns="66380" rIns="132759" bIns="66380" rtlCol="0" anchor="b"/>
          <a:lstStyle>
            <a:lvl1pPr algn="r">
              <a:defRPr sz="17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629025" y="1795463"/>
            <a:ext cx="266858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22/09/2025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png"/><Relationship Id="rId18" Type="http://schemas.openxmlformats.org/officeDocument/2006/relationships/image" Target="../media/image16.png"/><Relationship Id="rId26" Type="http://schemas.openxmlformats.org/officeDocument/2006/relationships/image" Target="../media/image24.png"/><Relationship Id="rId39" Type="http://schemas.openxmlformats.org/officeDocument/2006/relationships/image" Target="../media/image37.jpeg"/><Relationship Id="rId21" Type="http://schemas.openxmlformats.org/officeDocument/2006/relationships/image" Target="../media/image19.png"/><Relationship Id="rId34" Type="http://schemas.openxmlformats.org/officeDocument/2006/relationships/image" Target="../media/image32.png"/><Relationship Id="rId42" Type="http://schemas.openxmlformats.org/officeDocument/2006/relationships/image" Target="../media/image40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pn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41" Type="http://schemas.openxmlformats.org/officeDocument/2006/relationships/image" Target="../media/image3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37" Type="http://schemas.openxmlformats.org/officeDocument/2006/relationships/image" Target="../media/image35.gif"/><Relationship Id="rId40" Type="http://schemas.openxmlformats.org/officeDocument/2006/relationships/image" Target="../media/image38.jpe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png"/><Relationship Id="rId36" Type="http://schemas.openxmlformats.org/officeDocument/2006/relationships/image" Target="../media/image34.png"/><Relationship Id="rId10" Type="http://schemas.openxmlformats.org/officeDocument/2006/relationships/image" Target="../media/image8.pn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png"/><Relationship Id="rId35" Type="http://schemas.openxmlformats.org/officeDocument/2006/relationships/image" Target="../media/image33.jpeg"/><Relationship Id="rId43" Type="http://schemas.openxmlformats.org/officeDocument/2006/relationships/image" Target="../media/image41.png"/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12" Type="http://schemas.openxmlformats.org/officeDocument/2006/relationships/image" Target="../media/image10.png"/><Relationship Id="rId17" Type="http://schemas.openxmlformats.org/officeDocument/2006/relationships/image" Target="../media/image15.png"/><Relationship Id="rId25" Type="http://schemas.openxmlformats.org/officeDocument/2006/relationships/image" Target="../media/image23.png"/><Relationship Id="rId33" Type="http://schemas.openxmlformats.org/officeDocument/2006/relationships/image" Target="../media/image31.png"/><Relationship Id="rId38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Rectangle 399">
            <a:extLst>
              <a:ext uri="{FF2B5EF4-FFF2-40B4-BE49-F238E27FC236}">
                <a16:creationId xmlns:a16="http://schemas.microsoft.com/office/drawing/2014/main" id="{001523A3-D0A5-3447-9A4B-DA59FA07C8E9}"/>
              </a:ext>
            </a:extLst>
          </p:cNvPr>
          <p:cNvSpPr/>
          <p:nvPr/>
        </p:nvSpPr>
        <p:spPr>
          <a:xfrm>
            <a:off x="4060" y="-6035"/>
            <a:ext cx="9726896" cy="17640300"/>
          </a:xfrm>
          <a:prstGeom prst="rect">
            <a:avLst/>
          </a:prstGeom>
          <a:solidFill>
            <a:srgbClr val="144856"/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577E6DF-4EA3-D14D-8E13-28AB8D609DDE}"/>
              </a:ext>
            </a:extLst>
          </p:cNvPr>
          <p:cNvSpPr/>
          <p:nvPr/>
        </p:nvSpPr>
        <p:spPr>
          <a:xfrm>
            <a:off x="192034" y="138650"/>
            <a:ext cx="9366739" cy="17178686"/>
          </a:xfrm>
          <a:prstGeom prst="rect">
            <a:avLst/>
          </a:prstGeom>
          <a:solidFill>
            <a:schemeClr val="bg1"/>
          </a:solidFill>
          <a:ln w="412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/>
              <a:t>“Nothing in life is to be feared, it is only to be understood</a:t>
            </a:r>
            <a:r>
              <a:rPr lang="en-GB"/>
              <a:t>. Now is the time to understand more, so that we may fear less.”</a:t>
            </a:r>
            <a:endParaRPr lang="en-US" b="1" dirty="0"/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E2C681CE-4F5E-FE42-BDC2-CE2B81D6D5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4406" r="530" b="32512"/>
          <a:stretch/>
        </p:blipFill>
        <p:spPr>
          <a:xfrm>
            <a:off x="8338903" y="14972079"/>
            <a:ext cx="1149658" cy="399817"/>
          </a:xfrm>
          <a:prstGeom prst="rect">
            <a:avLst/>
          </a:prstGeom>
          <a:noFill/>
        </p:spPr>
      </p:pic>
      <p:sp>
        <p:nvSpPr>
          <p:cNvPr id="15" name="Block Arc 14">
            <a:extLst>
              <a:ext uri="{FF2B5EF4-FFF2-40B4-BE49-F238E27FC236}">
                <a16:creationId xmlns:a16="http://schemas.microsoft.com/office/drawing/2014/main" id="{D2F97453-494C-5746-8E17-4A67EE1BF309}"/>
              </a:ext>
            </a:extLst>
          </p:cNvPr>
          <p:cNvSpPr/>
          <p:nvPr/>
        </p:nvSpPr>
        <p:spPr>
          <a:xfrm rot="16200000">
            <a:off x="777378" y="13650370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ea typeface="Please write me a song" panose="02000603000000000000" pitchFamily="2" charset="0"/>
            </a:endParaRPr>
          </a:p>
        </p:txBody>
      </p:sp>
      <p:sp>
        <p:nvSpPr>
          <p:cNvPr id="132" name="Block Arc 131">
            <a:extLst>
              <a:ext uri="{FF2B5EF4-FFF2-40B4-BE49-F238E27FC236}">
                <a16:creationId xmlns:a16="http://schemas.microsoft.com/office/drawing/2014/main" id="{2ABDDAA7-1330-5846-8957-036F466F9A01}"/>
              </a:ext>
            </a:extLst>
          </p:cNvPr>
          <p:cNvSpPr/>
          <p:nvPr/>
        </p:nvSpPr>
        <p:spPr>
          <a:xfrm rot="5400000" flipH="1">
            <a:off x="6522829" y="11491498"/>
            <a:ext cx="2780715" cy="2184400"/>
          </a:xfrm>
          <a:prstGeom prst="blockArc">
            <a:avLst>
              <a:gd name="adj1" fmla="val 10800000"/>
              <a:gd name="adj2" fmla="val 139885"/>
              <a:gd name="adj3" fmla="val 2856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ea typeface="Please write me a song" panose="02000603000000000000" pitchFamily="2" charset="0"/>
            </a:endParaRPr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8EE221F3-E29A-7E44-BA3E-4DDEF353168D}"/>
              </a:ext>
            </a:extLst>
          </p:cNvPr>
          <p:cNvSpPr/>
          <p:nvPr/>
        </p:nvSpPr>
        <p:spPr>
          <a:xfrm>
            <a:off x="2167734" y="13352216"/>
            <a:ext cx="5841999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135" name="Rectangle 134">
            <a:extLst>
              <a:ext uri="{FF2B5EF4-FFF2-40B4-BE49-F238E27FC236}">
                <a16:creationId xmlns:a16="http://schemas.microsoft.com/office/drawing/2014/main" id="{BBA4EACD-79B2-9047-926C-4179677F6DF3}"/>
              </a:ext>
            </a:extLst>
          </p:cNvPr>
          <p:cNvSpPr/>
          <p:nvPr/>
        </p:nvSpPr>
        <p:spPr>
          <a:xfrm>
            <a:off x="2083075" y="11188447"/>
            <a:ext cx="5841604" cy="629057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136" name="Block Arc 135">
            <a:extLst>
              <a:ext uri="{FF2B5EF4-FFF2-40B4-BE49-F238E27FC236}">
                <a16:creationId xmlns:a16="http://schemas.microsoft.com/office/drawing/2014/main" id="{28EF7BC0-BD7F-BD4C-8DBE-13C9030B0FE6}"/>
              </a:ext>
            </a:extLst>
          </p:cNvPr>
          <p:cNvSpPr/>
          <p:nvPr/>
        </p:nvSpPr>
        <p:spPr>
          <a:xfrm rot="16200000">
            <a:off x="667953" y="9285360"/>
            <a:ext cx="2844343" cy="2238909"/>
          </a:xfrm>
          <a:prstGeom prst="blockArc">
            <a:avLst>
              <a:gd name="adj1" fmla="val 10736163"/>
              <a:gd name="adj2" fmla="val 263439"/>
              <a:gd name="adj3" fmla="val 28511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ea typeface="Please write me a song" panose="02000603000000000000" pitchFamily="2" charset="0"/>
            </a:endParaRPr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050A4CB-2DFF-4C43-B71B-CB7634BAF8C7}"/>
              </a:ext>
            </a:extLst>
          </p:cNvPr>
          <p:cNvSpPr/>
          <p:nvPr/>
        </p:nvSpPr>
        <p:spPr>
          <a:xfrm rot="5400000" flipH="1">
            <a:off x="6400346" y="7071333"/>
            <a:ext cx="2847722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highlight>
                <a:srgbClr val="FFFF00"/>
              </a:highlight>
              <a:ea typeface="Please write me a song" panose="02000603000000000000" pitchFamily="2" charset="0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4ED9223C-B305-724C-860B-8788F8ED72BC}"/>
              </a:ext>
            </a:extLst>
          </p:cNvPr>
          <p:cNvSpPr/>
          <p:nvPr/>
        </p:nvSpPr>
        <p:spPr>
          <a:xfrm>
            <a:off x="2032661" y="8981637"/>
            <a:ext cx="5909338" cy="652772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2167735" y="6788760"/>
            <a:ext cx="5708315" cy="638840"/>
          </a:xfrm>
          <a:prstGeom prst="rect">
            <a:avLst/>
          </a:prstGeom>
          <a:solidFill>
            <a:srgbClr val="144856"/>
          </a:solidFill>
          <a:ln>
            <a:solidFill>
              <a:srgbClr val="175A6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F9A4C65A-77AF-D444-B52E-87C937A7CC66}"/>
              </a:ext>
            </a:extLst>
          </p:cNvPr>
          <p:cNvSpPr/>
          <p:nvPr/>
        </p:nvSpPr>
        <p:spPr>
          <a:xfrm rot="16200000">
            <a:off x="774224" y="4889167"/>
            <a:ext cx="2824487" cy="227672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14" name="Block Arc 213">
            <a:extLst>
              <a:ext uri="{FF2B5EF4-FFF2-40B4-BE49-F238E27FC236}">
                <a16:creationId xmlns:a16="http://schemas.microsoft.com/office/drawing/2014/main" id="{9BB00DD6-C4C4-7348-AD3E-28EAE4D8492B}"/>
              </a:ext>
            </a:extLst>
          </p:cNvPr>
          <p:cNvSpPr/>
          <p:nvPr/>
        </p:nvSpPr>
        <p:spPr>
          <a:xfrm rot="5400000" flipH="1">
            <a:off x="6477174" y="2717968"/>
            <a:ext cx="2818991" cy="2237432"/>
          </a:xfrm>
          <a:prstGeom prst="blockArc">
            <a:avLst>
              <a:gd name="adj1" fmla="val 10800000"/>
              <a:gd name="adj2" fmla="val 396541"/>
              <a:gd name="adj3" fmla="val 28547"/>
            </a:avLst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  <a:ea typeface="Please write me a song" panose="02000603000000000000" pitchFamily="2" charset="0"/>
            </a:endParaRPr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19CB39D4-AD12-0B45-8E85-C9D1845FD3AE}"/>
              </a:ext>
            </a:extLst>
          </p:cNvPr>
          <p:cNvSpPr/>
          <p:nvPr/>
        </p:nvSpPr>
        <p:spPr>
          <a:xfrm>
            <a:off x="2094696" y="4617115"/>
            <a:ext cx="5827819" cy="629469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220" name="Oval 219">
            <a:extLst>
              <a:ext uri="{FF2B5EF4-FFF2-40B4-BE49-F238E27FC236}">
                <a16:creationId xmlns:a16="http://schemas.microsoft.com/office/drawing/2014/main" id="{73B2E537-2E94-164D-A891-794C913A475F}"/>
              </a:ext>
            </a:extLst>
          </p:cNvPr>
          <p:cNvSpPr/>
          <p:nvPr/>
        </p:nvSpPr>
        <p:spPr>
          <a:xfrm>
            <a:off x="8050925" y="8114869"/>
            <a:ext cx="1149658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highlight>
                <a:srgbClr val="FFFF00"/>
              </a:highlight>
              <a:ea typeface="Please write me a song" panose="02000603000000000000" pitchFamily="2" charset="0"/>
            </a:endParaRPr>
          </a:p>
        </p:txBody>
      </p:sp>
      <p:sp>
        <p:nvSpPr>
          <p:cNvPr id="221" name="Oval 220">
            <a:extLst>
              <a:ext uri="{FF2B5EF4-FFF2-40B4-BE49-F238E27FC236}">
                <a16:creationId xmlns:a16="http://schemas.microsoft.com/office/drawing/2014/main" id="{7F00163B-8BDB-AF44-A463-AD1ACB8794F0}"/>
              </a:ext>
            </a:extLst>
          </p:cNvPr>
          <p:cNvSpPr/>
          <p:nvPr/>
        </p:nvSpPr>
        <p:spPr>
          <a:xfrm>
            <a:off x="8202910" y="832390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highlight>
                <a:srgbClr val="FFFF00"/>
              </a:highlight>
              <a:ea typeface="Please write me a song" panose="02000603000000000000" pitchFamily="2" charset="0"/>
            </a:endParaRPr>
          </a:p>
        </p:txBody>
      </p:sp>
      <p:sp>
        <p:nvSpPr>
          <p:cNvPr id="224" name="Oval 223">
            <a:extLst>
              <a:ext uri="{FF2B5EF4-FFF2-40B4-BE49-F238E27FC236}">
                <a16:creationId xmlns:a16="http://schemas.microsoft.com/office/drawing/2014/main" id="{ACF0C630-75E2-F848-B9E5-7E5905E2C993}"/>
              </a:ext>
            </a:extLst>
          </p:cNvPr>
          <p:cNvSpPr/>
          <p:nvPr/>
        </p:nvSpPr>
        <p:spPr>
          <a:xfrm>
            <a:off x="681208" y="9817680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225" name="Oval 224">
            <a:extLst>
              <a:ext uri="{FF2B5EF4-FFF2-40B4-BE49-F238E27FC236}">
                <a16:creationId xmlns:a16="http://schemas.microsoft.com/office/drawing/2014/main" id="{37258FC4-E633-1F40-B961-0AFD7DEF4AD4}"/>
              </a:ext>
            </a:extLst>
          </p:cNvPr>
          <p:cNvSpPr/>
          <p:nvPr/>
        </p:nvSpPr>
        <p:spPr>
          <a:xfrm>
            <a:off x="849124" y="1003795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226" name="Oval 225">
            <a:extLst>
              <a:ext uri="{FF2B5EF4-FFF2-40B4-BE49-F238E27FC236}">
                <a16:creationId xmlns:a16="http://schemas.microsoft.com/office/drawing/2014/main" id="{A716D0B4-6237-2645-A384-C1B927AF0552}"/>
              </a:ext>
            </a:extLst>
          </p:cNvPr>
          <p:cNvSpPr/>
          <p:nvPr/>
        </p:nvSpPr>
        <p:spPr>
          <a:xfrm>
            <a:off x="5234091" y="12958465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227" name="Oval 226">
            <a:extLst>
              <a:ext uri="{FF2B5EF4-FFF2-40B4-BE49-F238E27FC236}">
                <a16:creationId xmlns:a16="http://schemas.microsoft.com/office/drawing/2014/main" id="{7112001F-C49E-A041-A930-D9070852FCB6}"/>
              </a:ext>
            </a:extLst>
          </p:cNvPr>
          <p:cNvSpPr/>
          <p:nvPr/>
        </p:nvSpPr>
        <p:spPr>
          <a:xfrm>
            <a:off x="5441873" y="1316824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3AE9E14-E10F-B948-9B98-448B424F5230}"/>
              </a:ext>
            </a:extLst>
          </p:cNvPr>
          <p:cNvSpPr/>
          <p:nvPr/>
        </p:nvSpPr>
        <p:spPr>
          <a:xfrm>
            <a:off x="894983" y="5257349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217" name="Oval 216">
            <a:extLst>
              <a:ext uri="{FF2B5EF4-FFF2-40B4-BE49-F238E27FC236}">
                <a16:creationId xmlns:a16="http://schemas.microsoft.com/office/drawing/2014/main" id="{4223162F-40D5-754F-8102-37C01098A339}"/>
              </a:ext>
            </a:extLst>
          </p:cNvPr>
          <p:cNvSpPr/>
          <p:nvPr/>
        </p:nvSpPr>
        <p:spPr>
          <a:xfrm>
            <a:off x="1056680" y="5397016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46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854229" y="2394426"/>
            <a:ext cx="938427" cy="735967"/>
          </a:xfrm>
          <a:prstGeom prst="triangle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ea typeface="Please write me a song" panose="02000603000000000000" pitchFamily="2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0EC6A36B-BE5D-9742-9412-BEDB5350E9B4}"/>
              </a:ext>
            </a:extLst>
          </p:cNvPr>
          <p:cNvSpPr txBox="1"/>
          <p:nvPr/>
        </p:nvSpPr>
        <p:spPr>
          <a:xfrm>
            <a:off x="5428009" y="13309289"/>
            <a:ext cx="841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ea typeface="Please write me a song" panose="02000603000000000000" pitchFamily="2" charset="0"/>
              </a:rPr>
              <a:t>8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E2392CED-199C-044B-8C83-9528D182044C}"/>
              </a:ext>
            </a:extLst>
          </p:cNvPr>
          <p:cNvSpPr txBox="1"/>
          <p:nvPr/>
        </p:nvSpPr>
        <p:spPr>
          <a:xfrm>
            <a:off x="5408473" y="13257921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ea typeface="Please write me a song" panose="02000603000000000000" pitchFamily="2" charset="0"/>
              </a:rPr>
              <a:t>YEAR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F42C74E4-6C67-AB42-B00E-14010A9DAB4A}"/>
              </a:ext>
            </a:extLst>
          </p:cNvPr>
          <p:cNvSpPr txBox="1"/>
          <p:nvPr/>
        </p:nvSpPr>
        <p:spPr>
          <a:xfrm>
            <a:off x="855992" y="1010554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ea typeface="Please write me a song" panose="02000603000000000000" pitchFamily="2" charset="0"/>
              </a:rPr>
              <a:t>YEAR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A8E84878-B999-3E45-A62E-A5D9A1ABF6E1}"/>
              </a:ext>
            </a:extLst>
          </p:cNvPr>
          <p:cNvSpPr txBox="1"/>
          <p:nvPr/>
        </p:nvSpPr>
        <p:spPr>
          <a:xfrm>
            <a:off x="859330" y="10128912"/>
            <a:ext cx="841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ea typeface="Please write me a song" panose="02000603000000000000" pitchFamily="2" charset="0"/>
              </a:rPr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560EBA4B-8AEC-D046-B76B-ED0FD5A6C7DD}"/>
              </a:ext>
            </a:extLst>
          </p:cNvPr>
          <p:cNvSpPr txBox="1"/>
          <p:nvPr/>
        </p:nvSpPr>
        <p:spPr>
          <a:xfrm>
            <a:off x="8241985" y="8331813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ea typeface="Please write me a song" panose="02000603000000000000" pitchFamily="2" charset="0"/>
              </a:rPr>
              <a:t>YEAR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219AB6F-CC39-9542-9CB4-66613FD228E7}"/>
              </a:ext>
            </a:extLst>
          </p:cNvPr>
          <p:cNvSpPr txBox="1"/>
          <p:nvPr/>
        </p:nvSpPr>
        <p:spPr>
          <a:xfrm>
            <a:off x="8106452" y="8372158"/>
            <a:ext cx="1068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ea typeface="Please write me a song" panose="02000603000000000000" pitchFamily="2" charset="0"/>
              </a:rPr>
              <a:t>10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872D16A-BBC9-2E43-BEA6-EDAFD0B01410}"/>
              </a:ext>
            </a:extLst>
          </p:cNvPr>
          <p:cNvSpPr txBox="1"/>
          <p:nvPr/>
        </p:nvSpPr>
        <p:spPr>
          <a:xfrm>
            <a:off x="958685" y="5454044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ea typeface="Please write me a song" panose="02000603000000000000" pitchFamily="2" charset="0"/>
              </a:rPr>
              <a:t>YEAR</a:t>
            </a:r>
          </a:p>
        </p:txBody>
      </p:sp>
      <p:sp>
        <p:nvSpPr>
          <p:cNvPr id="230" name="Oval 229">
            <a:extLst>
              <a:ext uri="{FF2B5EF4-FFF2-40B4-BE49-F238E27FC236}">
                <a16:creationId xmlns:a16="http://schemas.microsoft.com/office/drawing/2014/main" id="{67D857C8-6DBF-1441-BED6-4FF1EB531C36}"/>
              </a:ext>
            </a:extLst>
          </p:cNvPr>
          <p:cNvSpPr/>
          <p:nvPr/>
        </p:nvSpPr>
        <p:spPr>
          <a:xfrm>
            <a:off x="7482999" y="15088153"/>
            <a:ext cx="1214980" cy="1304869"/>
          </a:xfrm>
          <a:prstGeom prst="ellipse">
            <a:avLst/>
          </a:prstGeom>
          <a:solidFill>
            <a:srgbClr val="175A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231" name="Oval 230">
            <a:extLst>
              <a:ext uri="{FF2B5EF4-FFF2-40B4-BE49-F238E27FC236}">
                <a16:creationId xmlns:a16="http://schemas.microsoft.com/office/drawing/2014/main" id="{FA468CC4-DA3D-D04C-A0F3-908B66B1ED58}"/>
              </a:ext>
            </a:extLst>
          </p:cNvPr>
          <p:cNvSpPr/>
          <p:nvPr/>
        </p:nvSpPr>
        <p:spPr>
          <a:xfrm>
            <a:off x="7676352" y="15284227"/>
            <a:ext cx="841075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B87A07DE-C984-5043-ABB4-D3D967D43357}"/>
              </a:ext>
            </a:extLst>
          </p:cNvPr>
          <p:cNvSpPr txBox="1"/>
          <p:nvPr/>
        </p:nvSpPr>
        <p:spPr>
          <a:xfrm>
            <a:off x="7685072" y="15423914"/>
            <a:ext cx="84107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ea typeface="Please write me a song" panose="02000603000000000000" pitchFamily="2" charset="0"/>
              </a:rPr>
              <a:t>7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2BE9DFE9-D2AE-C14C-AB63-41C6DF192559}"/>
              </a:ext>
            </a:extLst>
          </p:cNvPr>
          <p:cNvSpPr txBox="1"/>
          <p:nvPr/>
        </p:nvSpPr>
        <p:spPr>
          <a:xfrm>
            <a:off x="7717454" y="15400437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ea typeface="Please write me a song" panose="02000603000000000000" pitchFamily="2" charset="0"/>
              </a:rPr>
              <a:t>YEAR</a:t>
            </a:r>
          </a:p>
        </p:txBody>
      </p:sp>
      <p:sp>
        <p:nvSpPr>
          <p:cNvPr id="367" name="TextBox 366">
            <a:extLst>
              <a:ext uri="{FF2B5EF4-FFF2-40B4-BE49-F238E27FC236}">
                <a16:creationId xmlns:a16="http://schemas.microsoft.com/office/drawing/2014/main" id="{FFB81E5C-15C7-43B1-BE68-738F5F73B8ED}"/>
              </a:ext>
            </a:extLst>
          </p:cNvPr>
          <p:cNvSpPr txBox="1"/>
          <p:nvPr/>
        </p:nvSpPr>
        <p:spPr>
          <a:xfrm>
            <a:off x="996900" y="5465248"/>
            <a:ext cx="900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ea typeface="Please write me a song" panose="02000603000000000000" pitchFamily="2" charset="0"/>
              </a:rPr>
              <a:t>11</a:t>
            </a:r>
          </a:p>
        </p:txBody>
      </p:sp>
      <p:sp>
        <p:nvSpPr>
          <p:cNvPr id="17" name="AutoShape 2" descr="https://static.thenounproject.com/png/2098416-200.png">
            <a:extLst>
              <a:ext uri="{FF2B5EF4-FFF2-40B4-BE49-F238E27FC236}">
                <a16:creationId xmlns:a16="http://schemas.microsoft.com/office/drawing/2014/main" id="{03BC8A5B-B096-4AF3-BD31-DA46DE7368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706938" y="86677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2400">
              <a:ea typeface="Please write me a song" panose="02000603000000000000" pitchFamily="2" charset="0"/>
            </a:endParaRPr>
          </a:p>
        </p:txBody>
      </p:sp>
      <p:sp>
        <p:nvSpPr>
          <p:cNvPr id="429" name="Rectangle 428">
            <a:extLst>
              <a:ext uri="{FF2B5EF4-FFF2-40B4-BE49-F238E27FC236}">
                <a16:creationId xmlns:a16="http://schemas.microsoft.com/office/drawing/2014/main" id="{41C85B5B-57FD-47DF-BD15-719B5AC5E7EB}"/>
              </a:ext>
            </a:extLst>
          </p:cNvPr>
          <p:cNvSpPr/>
          <p:nvPr/>
        </p:nvSpPr>
        <p:spPr>
          <a:xfrm>
            <a:off x="3309147" y="662802"/>
            <a:ext cx="3813640" cy="646331"/>
          </a:xfrm>
          <a:prstGeom prst="rect">
            <a:avLst/>
          </a:prstGeom>
          <a:noFill/>
          <a:ln w="6350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600" dirty="0">
                <a:ln w="0">
                  <a:noFill/>
                </a:ln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Please write me a song" panose="02000603000000000000" pitchFamily="2" charset="0"/>
              </a:rPr>
              <a:t>LEARNING</a:t>
            </a:r>
            <a:r>
              <a:rPr lang="en-US" sz="3600" b="1" dirty="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Please write me a song" panose="02000603000000000000" pitchFamily="2" charset="0"/>
              </a:rPr>
              <a:t> </a:t>
            </a:r>
            <a:r>
              <a:rPr lang="en-US" sz="3600" spc="-150" dirty="0">
                <a:ln w="0"/>
                <a:solidFill>
                  <a:srgbClr val="175A6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Please write me a song" panose="02000603000000000000" pitchFamily="2" charset="0"/>
              </a:rPr>
              <a:t>JOURNEY</a:t>
            </a:r>
          </a:p>
        </p:txBody>
      </p: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8D70BAEB-261E-4EEE-A477-664879BF7D42}"/>
              </a:ext>
            </a:extLst>
          </p:cNvPr>
          <p:cNvCxnSpPr>
            <a:cxnSpLocks/>
          </p:cNvCxnSpPr>
          <p:nvPr/>
        </p:nvCxnSpPr>
        <p:spPr>
          <a:xfrm flipH="1" flipV="1">
            <a:off x="8215560" y="13139834"/>
            <a:ext cx="603733" cy="31532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E31830EA-84C4-42C0-8E08-730FA8FF1140}"/>
              </a:ext>
            </a:extLst>
          </p:cNvPr>
          <p:cNvCxnSpPr/>
          <p:nvPr/>
        </p:nvCxnSpPr>
        <p:spPr>
          <a:xfrm>
            <a:off x="3662161" y="15522198"/>
            <a:ext cx="0" cy="593991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5D15AF80-BE15-4670-A52F-ED4411AA395D}"/>
              </a:ext>
            </a:extLst>
          </p:cNvPr>
          <p:cNvCxnSpPr>
            <a:cxnSpLocks/>
          </p:cNvCxnSpPr>
          <p:nvPr/>
        </p:nvCxnSpPr>
        <p:spPr>
          <a:xfrm>
            <a:off x="1998024" y="13358633"/>
            <a:ext cx="157863" cy="63272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A20C7881-E26A-41F4-98E3-36B30483BF72}"/>
              </a:ext>
            </a:extLst>
          </p:cNvPr>
          <p:cNvCxnSpPr>
            <a:cxnSpLocks/>
          </p:cNvCxnSpPr>
          <p:nvPr/>
        </p:nvCxnSpPr>
        <p:spPr>
          <a:xfrm>
            <a:off x="3685337" y="8954605"/>
            <a:ext cx="0" cy="71608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FC08E28A-F52F-48A3-94BB-55D3CAEC1194}"/>
              </a:ext>
            </a:extLst>
          </p:cNvPr>
          <p:cNvCxnSpPr>
            <a:cxnSpLocks/>
          </p:cNvCxnSpPr>
          <p:nvPr/>
        </p:nvCxnSpPr>
        <p:spPr>
          <a:xfrm>
            <a:off x="6416516" y="11179711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6" name="Straight Connector 475">
            <a:extLst>
              <a:ext uri="{FF2B5EF4-FFF2-40B4-BE49-F238E27FC236}">
                <a16:creationId xmlns:a16="http://schemas.microsoft.com/office/drawing/2014/main" id="{D90BAAA1-F832-46D8-A75E-267DA5533984}"/>
              </a:ext>
            </a:extLst>
          </p:cNvPr>
          <p:cNvCxnSpPr>
            <a:cxnSpLocks/>
          </p:cNvCxnSpPr>
          <p:nvPr/>
        </p:nvCxnSpPr>
        <p:spPr>
          <a:xfrm>
            <a:off x="6838382" y="8917389"/>
            <a:ext cx="24812" cy="74006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A76ED8C3-6E66-4899-ACAE-F69F4D925E20}"/>
              </a:ext>
            </a:extLst>
          </p:cNvPr>
          <p:cNvCxnSpPr>
            <a:cxnSpLocks/>
          </p:cNvCxnSpPr>
          <p:nvPr/>
        </p:nvCxnSpPr>
        <p:spPr>
          <a:xfrm>
            <a:off x="5890849" y="6791428"/>
            <a:ext cx="0" cy="71459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9" name="Rectangle 518">
            <a:extLst>
              <a:ext uri="{FF2B5EF4-FFF2-40B4-BE49-F238E27FC236}">
                <a16:creationId xmlns:a16="http://schemas.microsoft.com/office/drawing/2014/main" id="{9E8750CC-4518-4211-8335-5760CCB49B85}"/>
              </a:ext>
            </a:extLst>
          </p:cNvPr>
          <p:cNvSpPr/>
          <p:nvPr/>
        </p:nvSpPr>
        <p:spPr>
          <a:xfrm>
            <a:off x="5180329" y="6934398"/>
            <a:ext cx="2837715" cy="432033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 sz="2800" b="1" dirty="0">
              <a:solidFill>
                <a:schemeClr val="bg1"/>
              </a:solidFill>
              <a:ea typeface="Please write me a song" panose="02000603000000000000" pitchFamily="2" charset="0"/>
            </a:endParaRPr>
          </a:p>
        </p:txBody>
      </p:sp>
      <p:cxnSp>
        <p:nvCxnSpPr>
          <p:cNvPr id="541" name="Straight Connector 540">
            <a:extLst>
              <a:ext uri="{FF2B5EF4-FFF2-40B4-BE49-F238E27FC236}">
                <a16:creationId xmlns:a16="http://schemas.microsoft.com/office/drawing/2014/main" id="{EA593DA6-378E-43EC-B4C4-A64E231F304D}"/>
              </a:ext>
            </a:extLst>
          </p:cNvPr>
          <p:cNvCxnSpPr>
            <a:cxnSpLocks/>
          </p:cNvCxnSpPr>
          <p:nvPr/>
        </p:nvCxnSpPr>
        <p:spPr>
          <a:xfrm>
            <a:off x="4168666" y="4557679"/>
            <a:ext cx="2823" cy="73213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3" name="Straight Connector 542">
            <a:extLst>
              <a:ext uri="{FF2B5EF4-FFF2-40B4-BE49-F238E27FC236}">
                <a16:creationId xmlns:a16="http://schemas.microsoft.com/office/drawing/2014/main" id="{B8AAAA7F-C9BB-4942-B6B8-94F07503C796}"/>
              </a:ext>
            </a:extLst>
          </p:cNvPr>
          <p:cNvCxnSpPr>
            <a:cxnSpLocks/>
          </p:cNvCxnSpPr>
          <p:nvPr/>
        </p:nvCxnSpPr>
        <p:spPr>
          <a:xfrm flipH="1" flipV="1">
            <a:off x="6503314" y="4536824"/>
            <a:ext cx="22926" cy="75740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62C85FD2-BACF-E918-7D49-6EDF4DF751C8}"/>
              </a:ext>
            </a:extLst>
          </p:cNvPr>
          <p:cNvSpPr/>
          <p:nvPr/>
        </p:nvSpPr>
        <p:spPr>
          <a:xfrm>
            <a:off x="2112200" y="15511794"/>
            <a:ext cx="5513297" cy="621843"/>
          </a:xfrm>
          <a:prstGeom prst="rect">
            <a:avLst/>
          </a:prstGeom>
          <a:solidFill>
            <a:srgbClr val="1448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AFD7DF87-5B8F-B221-699C-A4940291D7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0575" y="182470"/>
            <a:ext cx="1465744" cy="1523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25A121F-15CC-28DF-B603-744951902D63}"/>
              </a:ext>
            </a:extLst>
          </p:cNvPr>
          <p:cNvSpPr/>
          <p:nvPr/>
        </p:nvSpPr>
        <p:spPr>
          <a:xfrm>
            <a:off x="3291309" y="236718"/>
            <a:ext cx="352967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dirty="0">
                <a:ln w="0"/>
                <a:solidFill>
                  <a:srgbClr val="175A68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ea typeface="Please write me a song" panose="02000603000000000000" pitchFamily="2" charset="0"/>
              </a:rPr>
              <a:t>Chemistry 2025-2026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767509-0083-1196-8744-DB7D63A49E97}"/>
              </a:ext>
            </a:extLst>
          </p:cNvPr>
          <p:cNvSpPr txBox="1"/>
          <p:nvPr/>
        </p:nvSpPr>
        <p:spPr>
          <a:xfrm>
            <a:off x="2650238" y="15597924"/>
            <a:ext cx="30907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Separating Mixtures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6183F20-3EB4-BEE2-5956-F664D1F74409}"/>
              </a:ext>
            </a:extLst>
          </p:cNvPr>
          <p:cNvCxnSpPr>
            <a:cxnSpLocks/>
          </p:cNvCxnSpPr>
          <p:nvPr/>
        </p:nvCxnSpPr>
        <p:spPr>
          <a:xfrm flipH="1">
            <a:off x="2527899" y="15479954"/>
            <a:ext cx="5569" cy="628946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4C3D9591-7A96-33B5-7E22-0EAB75D3F617}"/>
              </a:ext>
            </a:extLst>
          </p:cNvPr>
          <p:cNvSpPr txBox="1"/>
          <p:nvPr/>
        </p:nvSpPr>
        <p:spPr>
          <a:xfrm>
            <a:off x="5364837" y="15622185"/>
            <a:ext cx="2162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Particle Model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F98A25E-7301-4F62-AE16-E6412EEEDD69}"/>
              </a:ext>
            </a:extLst>
          </p:cNvPr>
          <p:cNvCxnSpPr>
            <a:cxnSpLocks/>
          </p:cNvCxnSpPr>
          <p:nvPr/>
        </p:nvCxnSpPr>
        <p:spPr>
          <a:xfrm>
            <a:off x="5097453" y="15499289"/>
            <a:ext cx="0" cy="65724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F9A4DE3A-1DA2-814F-9DA0-C672DAA59093}"/>
              </a:ext>
            </a:extLst>
          </p:cNvPr>
          <p:cNvSpPr txBox="1"/>
          <p:nvPr/>
        </p:nvSpPr>
        <p:spPr>
          <a:xfrm rot="5400000">
            <a:off x="7583624" y="12979351"/>
            <a:ext cx="2162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Elements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2FDCE86-0897-82A7-2620-0676F30550C4}"/>
              </a:ext>
            </a:extLst>
          </p:cNvPr>
          <p:cNvSpPr txBox="1"/>
          <p:nvPr/>
        </p:nvSpPr>
        <p:spPr>
          <a:xfrm>
            <a:off x="2856365" y="13429065"/>
            <a:ext cx="2241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ea typeface="Please write me a song" panose="02000603000000000000" pitchFamily="2" charset="0"/>
              </a:rPr>
              <a:t>Earth Structure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AF85C3B-48A4-7646-0CFB-4F59BF43E187}"/>
              </a:ext>
            </a:extLst>
          </p:cNvPr>
          <p:cNvSpPr txBox="1"/>
          <p:nvPr/>
        </p:nvSpPr>
        <p:spPr>
          <a:xfrm>
            <a:off x="6678300" y="13407183"/>
            <a:ext cx="21629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Periodic Table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6643A2D-ECD0-E988-CAC2-C46EB8875CC3}"/>
              </a:ext>
            </a:extLst>
          </p:cNvPr>
          <p:cNvCxnSpPr>
            <a:cxnSpLocks/>
          </p:cNvCxnSpPr>
          <p:nvPr/>
        </p:nvCxnSpPr>
        <p:spPr>
          <a:xfrm flipH="1">
            <a:off x="8170956" y="11542438"/>
            <a:ext cx="475627" cy="423952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id="{BF4108D5-5E98-0250-D8FE-5543EFC0C42C}"/>
              </a:ext>
            </a:extLst>
          </p:cNvPr>
          <p:cNvSpPr txBox="1"/>
          <p:nvPr/>
        </p:nvSpPr>
        <p:spPr>
          <a:xfrm>
            <a:off x="6449071" y="11284308"/>
            <a:ext cx="244684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Chemical Energy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EB712D0-458B-6748-FB2B-3FBEE920BC83}"/>
              </a:ext>
            </a:extLst>
          </p:cNvPr>
          <p:cNvSpPr txBox="1"/>
          <p:nvPr/>
        </p:nvSpPr>
        <p:spPr>
          <a:xfrm>
            <a:off x="4511058" y="11242128"/>
            <a:ext cx="24020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ea typeface="Please write me a song" panose="02000603000000000000" pitchFamily="2" charset="0"/>
              </a:rPr>
              <a:t>Types of Reaction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E2962FD-EC83-C331-0E54-7F7FEFBF1772}"/>
              </a:ext>
            </a:extLst>
          </p:cNvPr>
          <p:cNvSpPr txBox="1"/>
          <p:nvPr/>
        </p:nvSpPr>
        <p:spPr>
          <a:xfrm>
            <a:off x="3403125" y="11259534"/>
            <a:ext cx="10260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Climate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94C968A5-EFD9-1FC7-FEB8-D307EC4B5C98}"/>
              </a:ext>
            </a:extLst>
          </p:cNvPr>
          <p:cNvCxnSpPr>
            <a:cxnSpLocks/>
          </p:cNvCxnSpPr>
          <p:nvPr/>
        </p:nvCxnSpPr>
        <p:spPr>
          <a:xfrm>
            <a:off x="4445603" y="11178109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28D06700-8DF4-E7E8-B35B-4160B5B825AF}"/>
              </a:ext>
            </a:extLst>
          </p:cNvPr>
          <p:cNvSpPr txBox="1"/>
          <p:nvPr/>
        </p:nvSpPr>
        <p:spPr>
          <a:xfrm rot="3199639">
            <a:off x="711420" y="15286613"/>
            <a:ext cx="2240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Metals and Non Metals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EC6EC4BB-F0C0-B726-CFF7-0DF72A2BA22C}"/>
              </a:ext>
            </a:extLst>
          </p:cNvPr>
          <p:cNvSpPr txBox="1"/>
          <p:nvPr/>
        </p:nvSpPr>
        <p:spPr>
          <a:xfrm rot="20940862">
            <a:off x="1244106" y="9002324"/>
            <a:ext cx="2355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ea typeface="Please write me a song" panose="02000603000000000000" pitchFamily="2" charset="0"/>
              </a:rPr>
              <a:t>C1: Atomic Structure and the Periodic Table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E3FF53EE-66AD-9195-FDFE-1C1A4777E63F}"/>
              </a:ext>
            </a:extLst>
          </p:cNvPr>
          <p:cNvSpPr txBox="1"/>
          <p:nvPr/>
        </p:nvSpPr>
        <p:spPr>
          <a:xfrm>
            <a:off x="3783836" y="8887412"/>
            <a:ext cx="32250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C2: Bonding, Structure and the Properties of Matter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0DF13E6-7A3E-3545-F02F-FDE045177AF6}"/>
              </a:ext>
            </a:extLst>
          </p:cNvPr>
          <p:cNvSpPr txBox="1"/>
          <p:nvPr/>
        </p:nvSpPr>
        <p:spPr>
          <a:xfrm rot="3470063">
            <a:off x="7414282" y="7502562"/>
            <a:ext cx="23196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ea typeface="Please write me a song" panose="02000603000000000000" pitchFamily="2" charset="0"/>
              </a:rPr>
              <a:t>C3: Quantitative</a:t>
            </a:r>
          </a:p>
          <a:p>
            <a:r>
              <a:rPr lang="en-GB" sz="1800" dirty="0">
                <a:solidFill>
                  <a:schemeClr val="bg1"/>
                </a:solidFill>
                <a:ea typeface="Please write me a song" panose="02000603000000000000" pitchFamily="2" charset="0"/>
              </a:rPr>
              <a:t> Chemistry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3A0ED6D8-E7A9-1DA7-1F02-AD71460BBE05}"/>
              </a:ext>
            </a:extLst>
          </p:cNvPr>
          <p:cNvSpPr txBox="1"/>
          <p:nvPr/>
        </p:nvSpPr>
        <p:spPr>
          <a:xfrm>
            <a:off x="3763925" y="6872714"/>
            <a:ext cx="24478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C5: Energy Changes</a:t>
            </a:r>
          </a:p>
        </p:txBody>
      </p: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E5B47A99-E9E7-3A77-D44A-8357DFBD0A8C}"/>
              </a:ext>
            </a:extLst>
          </p:cNvPr>
          <p:cNvCxnSpPr>
            <a:cxnSpLocks/>
          </p:cNvCxnSpPr>
          <p:nvPr/>
        </p:nvCxnSpPr>
        <p:spPr>
          <a:xfrm flipV="1">
            <a:off x="3731514" y="6675058"/>
            <a:ext cx="8451" cy="93886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>
            <a:extLst>
              <a:ext uri="{FF2B5EF4-FFF2-40B4-BE49-F238E27FC236}">
                <a16:creationId xmlns:a16="http://schemas.microsoft.com/office/drawing/2014/main" id="{40774D79-697B-5B79-4119-AEE2FFC480DD}"/>
              </a:ext>
            </a:extLst>
          </p:cNvPr>
          <p:cNvSpPr txBox="1"/>
          <p:nvPr/>
        </p:nvSpPr>
        <p:spPr>
          <a:xfrm>
            <a:off x="1394948" y="6821607"/>
            <a:ext cx="23814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C6: Rates of Reaction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13B29EB0-A950-BCC0-E52F-32367618BAFB}"/>
              </a:ext>
            </a:extLst>
          </p:cNvPr>
          <p:cNvSpPr txBox="1"/>
          <p:nvPr/>
        </p:nvSpPr>
        <p:spPr>
          <a:xfrm>
            <a:off x="1587835" y="4706455"/>
            <a:ext cx="27932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C7: Organic Chemistry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984F208E-E1E2-D8F4-3C12-C1B672E2BB2D}"/>
              </a:ext>
            </a:extLst>
          </p:cNvPr>
          <p:cNvSpPr txBox="1"/>
          <p:nvPr/>
        </p:nvSpPr>
        <p:spPr>
          <a:xfrm>
            <a:off x="4136032" y="4737756"/>
            <a:ext cx="26123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C8: Chemical Analysis 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9099124D-6AC5-BFAD-7D41-9B72D5200778}"/>
              </a:ext>
            </a:extLst>
          </p:cNvPr>
          <p:cNvSpPr txBox="1"/>
          <p:nvPr/>
        </p:nvSpPr>
        <p:spPr>
          <a:xfrm>
            <a:off x="6209877" y="15281469"/>
            <a:ext cx="13640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Safety in Science</a:t>
            </a:r>
          </a:p>
        </p:txBody>
      </p: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6159824E-5DA7-8E61-0D02-421EB77FADFA}"/>
              </a:ext>
            </a:extLst>
          </p:cNvPr>
          <p:cNvCxnSpPr>
            <a:cxnSpLocks/>
          </p:cNvCxnSpPr>
          <p:nvPr/>
        </p:nvCxnSpPr>
        <p:spPr>
          <a:xfrm>
            <a:off x="4323569" y="15342437"/>
            <a:ext cx="14375" cy="2981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xtBox 94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494245" y="16135896"/>
            <a:ext cx="16268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Exploring the reactions of acids with metals, comparing reactivity to make predictions about reactions.</a:t>
            </a:r>
          </a:p>
        </p:txBody>
      </p:sp>
      <p:cxnSp>
        <p:nvCxnSpPr>
          <p:cNvPr id="102" name="Straight Arrow Connector 101">
            <a:extLst>
              <a:ext uri="{FF2B5EF4-FFF2-40B4-BE49-F238E27FC236}">
                <a16:creationId xmlns:a16="http://schemas.microsoft.com/office/drawing/2014/main" id="{93945C5E-3429-40AE-8954-A2171E373A1E}"/>
              </a:ext>
            </a:extLst>
          </p:cNvPr>
          <p:cNvCxnSpPr>
            <a:cxnSpLocks/>
          </p:cNvCxnSpPr>
          <p:nvPr/>
        </p:nvCxnSpPr>
        <p:spPr>
          <a:xfrm flipH="1">
            <a:off x="5325098" y="15367580"/>
            <a:ext cx="21992" cy="272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4" name="Straight Arrow Connector 1033">
            <a:extLst>
              <a:ext uri="{FF2B5EF4-FFF2-40B4-BE49-F238E27FC236}">
                <a16:creationId xmlns:a16="http://schemas.microsoft.com/office/drawing/2014/main" id="{9FFF9F98-755B-ACF3-C2EB-0206DA75DD4B}"/>
              </a:ext>
            </a:extLst>
          </p:cNvPr>
          <p:cNvCxnSpPr>
            <a:cxnSpLocks/>
          </p:cNvCxnSpPr>
          <p:nvPr/>
        </p:nvCxnSpPr>
        <p:spPr>
          <a:xfrm>
            <a:off x="3896889" y="13117856"/>
            <a:ext cx="0" cy="3090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9" name="Straight Arrow Connector 1038">
            <a:extLst>
              <a:ext uri="{FF2B5EF4-FFF2-40B4-BE49-F238E27FC236}">
                <a16:creationId xmlns:a16="http://schemas.microsoft.com/office/drawing/2014/main" id="{7508BC3D-76BC-F0E4-497C-20D1320E68F0}"/>
              </a:ext>
            </a:extLst>
          </p:cNvPr>
          <p:cNvCxnSpPr>
            <a:cxnSpLocks/>
          </p:cNvCxnSpPr>
          <p:nvPr/>
        </p:nvCxnSpPr>
        <p:spPr>
          <a:xfrm>
            <a:off x="7132103" y="15554325"/>
            <a:ext cx="114811" cy="131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9" name="Straight Arrow Connector 1048">
            <a:extLst>
              <a:ext uri="{FF2B5EF4-FFF2-40B4-BE49-F238E27FC236}">
                <a16:creationId xmlns:a16="http://schemas.microsoft.com/office/drawing/2014/main" id="{92A1D196-A8A0-0FCD-3867-96B12F2D1873}"/>
              </a:ext>
            </a:extLst>
          </p:cNvPr>
          <p:cNvCxnSpPr>
            <a:cxnSpLocks/>
          </p:cNvCxnSpPr>
          <p:nvPr/>
        </p:nvCxnSpPr>
        <p:spPr>
          <a:xfrm flipH="1" flipV="1">
            <a:off x="8197707" y="13862260"/>
            <a:ext cx="207225" cy="1117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>
            <a:extLst>
              <a:ext uri="{FF2B5EF4-FFF2-40B4-BE49-F238E27FC236}">
                <a16:creationId xmlns:a16="http://schemas.microsoft.com/office/drawing/2014/main" id="{7DFB52FA-72EC-A931-7B5B-9B0DA771BD6A}"/>
              </a:ext>
            </a:extLst>
          </p:cNvPr>
          <p:cNvCxnSpPr>
            <a:cxnSpLocks/>
          </p:cNvCxnSpPr>
          <p:nvPr/>
        </p:nvCxnSpPr>
        <p:spPr>
          <a:xfrm>
            <a:off x="7951093" y="12333722"/>
            <a:ext cx="480140" cy="387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4" name="Straight Arrow Connector 153">
            <a:extLst>
              <a:ext uri="{FF2B5EF4-FFF2-40B4-BE49-F238E27FC236}">
                <a16:creationId xmlns:a16="http://schemas.microsoft.com/office/drawing/2014/main" id="{EDE52534-907B-EAF7-9810-FA5AACD6520A}"/>
              </a:ext>
            </a:extLst>
          </p:cNvPr>
          <p:cNvCxnSpPr>
            <a:cxnSpLocks/>
          </p:cNvCxnSpPr>
          <p:nvPr/>
        </p:nvCxnSpPr>
        <p:spPr>
          <a:xfrm flipH="1">
            <a:off x="7741738" y="11052242"/>
            <a:ext cx="500247" cy="283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Straight Arrow Connector 191">
            <a:extLst>
              <a:ext uri="{FF2B5EF4-FFF2-40B4-BE49-F238E27FC236}">
                <a16:creationId xmlns:a16="http://schemas.microsoft.com/office/drawing/2014/main" id="{63750CA7-7AFB-AD9B-953E-AF7CBCA5F8A3}"/>
              </a:ext>
            </a:extLst>
          </p:cNvPr>
          <p:cNvCxnSpPr>
            <a:cxnSpLocks/>
          </p:cNvCxnSpPr>
          <p:nvPr/>
        </p:nvCxnSpPr>
        <p:spPr>
          <a:xfrm flipH="1">
            <a:off x="5554613" y="11151796"/>
            <a:ext cx="11523" cy="1597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Straight Arrow Connector 198">
            <a:extLst>
              <a:ext uri="{FF2B5EF4-FFF2-40B4-BE49-F238E27FC236}">
                <a16:creationId xmlns:a16="http://schemas.microsoft.com/office/drawing/2014/main" id="{D2CD7C3D-E8A6-1E38-2EEE-4E1B82752D4B}"/>
              </a:ext>
            </a:extLst>
          </p:cNvPr>
          <p:cNvCxnSpPr>
            <a:cxnSpLocks/>
          </p:cNvCxnSpPr>
          <p:nvPr/>
        </p:nvCxnSpPr>
        <p:spPr>
          <a:xfrm flipH="1" flipV="1">
            <a:off x="5016102" y="11650850"/>
            <a:ext cx="15910" cy="215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Straight Arrow Connector 206">
            <a:extLst>
              <a:ext uri="{FF2B5EF4-FFF2-40B4-BE49-F238E27FC236}">
                <a16:creationId xmlns:a16="http://schemas.microsoft.com/office/drawing/2014/main" id="{7B8097F3-B3D0-2061-B910-963871801D77}"/>
              </a:ext>
            </a:extLst>
          </p:cNvPr>
          <p:cNvCxnSpPr>
            <a:cxnSpLocks/>
          </p:cNvCxnSpPr>
          <p:nvPr/>
        </p:nvCxnSpPr>
        <p:spPr>
          <a:xfrm flipV="1">
            <a:off x="2122061" y="11635864"/>
            <a:ext cx="2771" cy="3333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Straight Arrow Connector 227">
            <a:extLst>
              <a:ext uri="{FF2B5EF4-FFF2-40B4-BE49-F238E27FC236}">
                <a16:creationId xmlns:a16="http://schemas.microsoft.com/office/drawing/2014/main" id="{6956872A-A3C2-4B37-C514-4024A407834E}"/>
              </a:ext>
            </a:extLst>
          </p:cNvPr>
          <p:cNvCxnSpPr>
            <a:cxnSpLocks/>
          </p:cNvCxnSpPr>
          <p:nvPr/>
        </p:nvCxnSpPr>
        <p:spPr>
          <a:xfrm>
            <a:off x="5610480" y="8727993"/>
            <a:ext cx="0" cy="2445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Straight Arrow Connector 244">
            <a:extLst>
              <a:ext uri="{FF2B5EF4-FFF2-40B4-BE49-F238E27FC236}">
                <a16:creationId xmlns:a16="http://schemas.microsoft.com/office/drawing/2014/main" id="{45A5E6D0-63A4-B715-E93F-1183A9A8A413}"/>
              </a:ext>
            </a:extLst>
          </p:cNvPr>
          <p:cNvCxnSpPr/>
          <p:nvPr/>
        </p:nvCxnSpPr>
        <p:spPr>
          <a:xfrm>
            <a:off x="1683665" y="8911067"/>
            <a:ext cx="372015" cy="2494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4" name="Straight Arrow Connector 353">
            <a:extLst>
              <a:ext uri="{FF2B5EF4-FFF2-40B4-BE49-F238E27FC236}">
                <a16:creationId xmlns:a16="http://schemas.microsoft.com/office/drawing/2014/main" id="{8DBF725B-7017-69D0-727A-EBF39894C7E8}"/>
              </a:ext>
            </a:extLst>
          </p:cNvPr>
          <p:cNvCxnSpPr>
            <a:cxnSpLocks/>
          </p:cNvCxnSpPr>
          <p:nvPr/>
        </p:nvCxnSpPr>
        <p:spPr>
          <a:xfrm flipH="1" flipV="1">
            <a:off x="1813619" y="13985838"/>
            <a:ext cx="298581" cy="1590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9" name="Straight Arrow Connector 358">
            <a:extLst>
              <a:ext uri="{FF2B5EF4-FFF2-40B4-BE49-F238E27FC236}">
                <a16:creationId xmlns:a16="http://schemas.microsoft.com/office/drawing/2014/main" id="{21EDD5E6-D524-115C-1ADA-1F094F58990B}"/>
              </a:ext>
            </a:extLst>
          </p:cNvPr>
          <p:cNvCxnSpPr>
            <a:cxnSpLocks/>
          </p:cNvCxnSpPr>
          <p:nvPr/>
        </p:nvCxnSpPr>
        <p:spPr>
          <a:xfrm flipV="1">
            <a:off x="5923379" y="9541885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2" name="Straight Arrow Connector 361">
            <a:extLst>
              <a:ext uri="{FF2B5EF4-FFF2-40B4-BE49-F238E27FC236}">
                <a16:creationId xmlns:a16="http://schemas.microsoft.com/office/drawing/2014/main" id="{B9706937-10A9-42D1-A040-1AE6FD681A5D}"/>
              </a:ext>
            </a:extLst>
          </p:cNvPr>
          <p:cNvCxnSpPr>
            <a:cxnSpLocks/>
          </p:cNvCxnSpPr>
          <p:nvPr/>
        </p:nvCxnSpPr>
        <p:spPr>
          <a:xfrm flipH="1" flipV="1">
            <a:off x="8202910" y="9484497"/>
            <a:ext cx="12650" cy="1499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6" name="Straight Arrow Connector 375">
            <a:extLst>
              <a:ext uri="{FF2B5EF4-FFF2-40B4-BE49-F238E27FC236}">
                <a16:creationId xmlns:a16="http://schemas.microsoft.com/office/drawing/2014/main" id="{0B94C67A-D74F-3003-53B2-D81324EF7EBE}"/>
              </a:ext>
            </a:extLst>
          </p:cNvPr>
          <p:cNvCxnSpPr>
            <a:cxnSpLocks/>
          </p:cNvCxnSpPr>
          <p:nvPr/>
        </p:nvCxnSpPr>
        <p:spPr>
          <a:xfrm flipH="1">
            <a:off x="8460212" y="6817968"/>
            <a:ext cx="32355" cy="2966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3" name="Straight Arrow Connector 382">
            <a:extLst>
              <a:ext uri="{FF2B5EF4-FFF2-40B4-BE49-F238E27FC236}">
                <a16:creationId xmlns:a16="http://schemas.microsoft.com/office/drawing/2014/main" id="{E91E94F5-A419-592E-666F-2E22492C90D9}"/>
              </a:ext>
            </a:extLst>
          </p:cNvPr>
          <p:cNvCxnSpPr>
            <a:cxnSpLocks/>
          </p:cNvCxnSpPr>
          <p:nvPr/>
        </p:nvCxnSpPr>
        <p:spPr>
          <a:xfrm flipV="1">
            <a:off x="6399823" y="7366431"/>
            <a:ext cx="0" cy="1916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1" name="Straight Arrow Connector 400">
            <a:extLst>
              <a:ext uri="{FF2B5EF4-FFF2-40B4-BE49-F238E27FC236}">
                <a16:creationId xmlns:a16="http://schemas.microsoft.com/office/drawing/2014/main" id="{1EFE63F2-8304-2CBC-7269-30A1F2F63B5D}"/>
              </a:ext>
            </a:extLst>
          </p:cNvPr>
          <p:cNvCxnSpPr>
            <a:cxnSpLocks/>
          </p:cNvCxnSpPr>
          <p:nvPr/>
        </p:nvCxnSpPr>
        <p:spPr>
          <a:xfrm>
            <a:off x="1017918" y="6757127"/>
            <a:ext cx="265091" cy="316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4" name="Straight Arrow Connector 403">
            <a:extLst>
              <a:ext uri="{FF2B5EF4-FFF2-40B4-BE49-F238E27FC236}">
                <a16:creationId xmlns:a16="http://schemas.microsoft.com/office/drawing/2014/main" id="{62A35A5E-2927-1DDC-937F-0E34583485C4}"/>
              </a:ext>
            </a:extLst>
          </p:cNvPr>
          <p:cNvCxnSpPr>
            <a:cxnSpLocks/>
          </p:cNvCxnSpPr>
          <p:nvPr/>
        </p:nvCxnSpPr>
        <p:spPr>
          <a:xfrm flipH="1" flipV="1">
            <a:off x="2223253" y="7348577"/>
            <a:ext cx="34569" cy="2704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7" name="Straight Arrow Connector 406">
            <a:extLst>
              <a:ext uri="{FF2B5EF4-FFF2-40B4-BE49-F238E27FC236}">
                <a16:creationId xmlns:a16="http://schemas.microsoft.com/office/drawing/2014/main" id="{A632E7D1-BBF4-4DBC-4C3F-C78A0E2ABA4D}"/>
              </a:ext>
            </a:extLst>
          </p:cNvPr>
          <p:cNvCxnSpPr>
            <a:cxnSpLocks/>
          </p:cNvCxnSpPr>
          <p:nvPr/>
        </p:nvCxnSpPr>
        <p:spPr>
          <a:xfrm flipH="1">
            <a:off x="4610711" y="6700348"/>
            <a:ext cx="7415" cy="2922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1" name="Straight Arrow Connector 410">
            <a:extLst>
              <a:ext uri="{FF2B5EF4-FFF2-40B4-BE49-F238E27FC236}">
                <a16:creationId xmlns:a16="http://schemas.microsoft.com/office/drawing/2014/main" id="{B78F3BD2-FED1-486A-6002-5E4AA25CBB39}"/>
              </a:ext>
            </a:extLst>
          </p:cNvPr>
          <p:cNvCxnSpPr>
            <a:cxnSpLocks/>
          </p:cNvCxnSpPr>
          <p:nvPr/>
        </p:nvCxnSpPr>
        <p:spPr>
          <a:xfrm flipV="1">
            <a:off x="4445603" y="7334379"/>
            <a:ext cx="0" cy="2089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5" name="Straight Arrow Connector 414">
            <a:extLst>
              <a:ext uri="{FF2B5EF4-FFF2-40B4-BE49-F238E27FC236}">
                <a16:creationId xmlns:a16="http://schemas.microsoft.com/office/drawing/2014/main" id="{53E04015-7034-F174-C1FA-2ECE1058ABB6}"/>
              </a:ext>
            </a:extLst>
          </p:cNvPr>
          <p:cNvCxnSpPr>
            <a:cxnSpLocks/>
          </p:cNvCxnSpPr>
          <p:nvPr/>
        </p:nvCxnSpPr>
        <p:spPr>
          <a:xfrm flipV="1">
            <a:off x="1622664" y="7261194"/>
            <a:ext cx="162773" cy="2350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1" name="Straight Arrow Connector 420">
            <a:extLst>
              <a:ext uri="{FF2B5EF4-FFF2-40B4-BE49-F238E27FC236}">
                <a16:creationId xmlns:a16="http://schemas.microsoft.com/office/drawing/2014/main" id="{097D7132-EDC1-0171-AA5D-AFE35033E00D}"/>
              </a:ext>
            </a:extLst>
          </p:cNvPr>
          <p:cNvCxnSpPr>
            <a:cxnSpLocks/>
          </p:cNvCxnSpPr>
          <p:nvPr/>
        </p:nvCxnSpPr>
        <p:spPr>
          <a:xfrm flipH="1">
            <a:off x="2527122" y="6763572"/>
            <a:ext cx="33380" cy="1522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Arrow Connector 436">
            <a:extLst>
              <a:ext uri="{FF2B5EF4-FFF2-40B4-BE49-F238E27FC236}">
                <a16:creationId xmlns:a16="http://schemas.microsoft.com/office/drawing/2014/main" id="{BC3C92B5-2B9A-420F-3E46-3D9ADB7B0A2E}"/>
              </a:ext>
            </a:extLst>
          </p:cNvPr>
          <p:cNvCxnSpPr>
            <a:cxnSpLocks/>
          </p:cNvCxnSpPr>
          <p:nvPr/>
        </p:nvCxnSpPr>
        <p:spPr>
          <a:xfrm>
            <a:off x="1803527" y="4590073"/>
            <a:ext cx="0" cy="2412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Arrow Connector 448">
            <a:extLst>
              <a:ext uri="{FF2B5EF4-FFF2-40B4-BE49-F238E27FC236}">
                <a16:creationId xmlns:a16="http://schemas.microsoft.com/office/drawing/2014/main" id="{37FAB785-FC3C-79A0-F826-4FE6BB7A527F}"/>
              </a:ext>
            </a:extLst>
          </p:cNvPr>
          <p:cNvCxnSpPr>
            <a:cxnSpLocks/>
          </p:cNvCxnSpPr>
          <p:nvPr/>
        </p:nvCxnSpPr>
        <p:spPr>
          <a:xfrm flipV="1">
            <a:off x="2856365" y="5115987"/>
            <a:ext cx="0" cy="2307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Arrow Connector 450">
            <a:extLst>
              <a:ext uri="{FF2B5EF4-FFF2-40B4-BE49-F238E27FC236}">
                <a16:creationId xmlns:a16="http://schemas.microsoft.com/office/drawing/2014/main" id="{6E26201D-D876-42FD-8AF3-2AB3EF5B390F}"/>
              </a:ext>
            </a:extLst>
          </p:cNvPr>
          <p:cNvCxnSpPr>
            <a:cxnSpLocks/>
          </p:cNvCxnSpPr>
          <p:nvPr/>
        </p:nvCxnSpPr>
        <p:spPr>
          <a:xfrm>
            <a:off x="5559456" y="4485408"/>
            <a:ext cx="66160" cy="2258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Arrow Connector 462">
            <a:extLst>
              <a:ext uri="{FF2B5EF4-FFF2-40B4-BE49-F238E27FC236}">
                <a16:creationId xmlns:a16="http://schemas.microsoft.com/office/drawing/2014/main" id="{3C7D0C61-13DA-1FEF-99D0-DB0BE046817D}"/>
              </a:ext>
            </a:extLst>
          </p:cNvPr>
          <p:cNvCxnSpPr>
            <a:cxnSpLocks/>
          </p:cNvCxnSpPr>
          <p:nvPr/>
        </p:nvCxnSpPr>
        <p:spPr>
          <a:xfrm>
            <a:off x="7269944" y="4447455"/>
            <a:ext cx="79946" cy="2049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6" name="TextBox 495">
            <a:extLst>
              <a:ext uri="{FF2B5EF4-FFF2-40B4-BE49-F238E27FC236}">
                <a16:creationId xmlns:a16="http://schemas.microsoft.com/office/drawing/2014/main" id="{4D7D0EEC-41D3-EAF7-B694-C05294DF523C}"/>
              </a:ext>
            </a:extLst>
          </p:cNvPr>
          <p:cNvSpPr txBox="1"/>
          <p:nvPr/>
        </p:nvSpPr>
        <p:spPr>
          <a:xfrm>
            <a:off x="86202" y="2560859"/>
            <a:ext cx="12149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b="1" dirty="0">
                <a:ea typeface="Please write me a song" panose="02000603000000000000" pitchFamily="2" charset="0"/>
              </a:rPr>
              <a:t>GCSE Chemistry or GCSE Science (Trilogy)</a:t>
            </a:r>
          </a:p>
        </p:txBody>
      </p:sp>
      <p:pic>
        <p:nvPicPr>
          <p:cNvPr id="499" name="Picture 498" descr="A black background with a black square&#10;&#10;Description automatically generated with medium confidence">
            <a:extLst>
              <a:ext uri="{FF2B5EF4-FFF2-40B4-BE49-F238E27FC236}">
                <a16:creationId xmlns:a16="http://schemas.microsoft.com/office/drawing/2014/main" id="{B96DB66D-8F36-D388-35ED-8F7C0A7EF6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024" y="1946434"/>
            <a:ext cx="676915" cy="655802"/>
          </a:xfrm>
          <a:prstGeom prst="rect">
            <a:avLst/>
          </a:prstGeom>
        </p:spPr>
      </p:pic>
      <p:sp>
        <p:nvSpPr>
          <p:cNvPr id="3" name="AutoShape 2" descr="Cleaning products and the corrosive pictogram | Health and Safety Executive  Northern Irela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17595" y="15085752"/>
            <a:ext cx="256685" cy="256685"/>
          </a:xfrm>
          <a:prstGeom prst="rect">
            <a:avLst/>
          </a:prstGeom>
        </p:spPr>
      </p:pic>
      <p:pic>
        <p:nvPicPr>
          <p:cNvPr id="346" name="Picture 3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32650" y="16499814"/>
            <a:ext cx="1774076" cy="920830"/>
          </a:xfrm>
          <a:prstGeom prst="rect">
            <a:avLst/>
          </a:prstGeom>
        </p:spPr>
      </p:pic>
      <p:cxnSp>
        <p:nvCxnSpPr>
          <p:cNvPr id="348" name="Straight Arrow Connector 347">
            <a:extLst>
              <a:ext uri="{FF2B5EF4-FFF2-40B4-BE49-F238E27FC236}">
                <a16:creationId xmlns:a16="http://schemas.microsoft.com/office/drawing/2014/main" id="{7508BC3D-76BC-F0E4-497C-20D1320E68F0}"/>
              </a:ext>
            </a:extLst>
          </p:cNvPr>
          <p:cNvCxnSpPr>
            <a:cxnSpLocks/>
          </p:cNvCxnSpPr>
          <p:nvPr/>
        </p:nvCxnSpPr>
        <p:spPr>
          <a:xfrm>
            <a:off x="6115437" y="14779154"/>
            <a:ext cx="42829" cy="9177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3" name="Straight Connector 362">
            <a:extLst>
              <a:ext uri="{FF2B5EF4-FFF2-40B4-BE49-F238E27FC236}">
                <a16:creationId xmlns:a16="http://schemas.microsoft.com/office/drawing/2014/main" id="{5D15AF80-BE15-4670-A52F-ED4411AA395D}"/>
              </a:ext>
            </a:extLst>
          </p:cNvPr>
          <p:cNvCxnSpPr>
            <a:cxnSpLocks/>
          </p:cNvCxnSpPr>
          <p:nvPr/>
        </p:nvCxnSpPr>
        <p:spPr>
          <a:xfrm>
            <a:off x="1048973" y="14637720"/>
            <a:ext cx="634692" cy="39115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4" name="TextBox 363">
            <a:extLst>
              <a:ext uri="{FF2B5EF4-FFF2-40B4-BE49-F238E27FC236}">
                <a16:creationId xmlns:a16="http://schemas.microsoft.com/office/drawing/2014/main" id="{28D06700-8DF4-E7E8-B35B-4160B5B825AF}"/>
              </a:ext>
            </a:extLst>
          </p:cNvPr>
          <p:cNvSpPr txBox="1"/>
          <p:nvPr/>
        </p:nvSpPr>
        <p:spPr>
          <a:xfrm rot="18273615">
            <a:off x="982875" y="13633432"/>
            <a:ext cx="12693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Acids and </a:t>
            </a:r>
          </a:p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Alkalis</a:t>
            </a:r>
          </a:p>
        </p:txBody>
      </p:sp>
      <p:cxnSp>
        <p:nvCxnSpPr>
          <p:cNvPr id="370" name="Straight Connector 369">
            <a:extLst>
              <a:ext uri="{FF2B5EF4-FFF2-40B4-BE49-F238E27FC236}">
                <a16:creationId xmlns:a16="http://schemas.microsoft.com/office/drawing/2014/main" id="{FC08E28A-F52F-48A3-94BB-55D3CAEC1194}"/>
              </a:ext>
            </a:extLst>
          </p:cNvPr>
          <p:cNvCxnSpPr>
            <a:cxnSpLocks/>
          </p:cNvCxnSpPr>
          <p:nvPr/>
        </p:nvCxnSpPr>
        <p:spPr>
          <a:xfrm>
            <a:off x="3353631" y="11178107"/>
            <a:ext cx="0" cy="63853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2" name="TextBox 371">
            <a:extLst>
              <a:ext uri="{FF2B5EF4-FFF2-40B4-BE49-F238E27FC236}">
                <a16:creationId xmlns:a16="http://schemas.microsoft.com/office/drawing/2014/main" id="{9E2962FD-EC83-C331-0E54-7F7FEFBF1772}"/>
              </a:ext>
            </a:extLst>
          </p:cNvPr>
          <p:cNvSpPr txBox="1"/>
          <p:nvPr/>
        </p:nvSpPr>
        <p:spPr>
          <a:xfrm>
            <a:off x="1560930" y="11242128"/>
            <a:ext cx="1978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dirty="0">
                <a:solidFill>
                  <a:schemeClr val="bg1"/>
                </a:solidFill>
                <a:ea typeface="Please write me a song" panose="02000603000000000000" pitchFamily="2" charset="0"/>
              </a:rPr>
              <a:t>Earth Resources</a:t>
            </a:r>
          </a:p>
        </p:txBody>
      </p:sp>
      <p:sp>
        <p:nvSpPr>
          <p:cNvPr id="382" name="Rectangle 381">
            <a:extLst>
              <a:ext uri="{FF2B5EF4-FFF2-40B4-BE49-F238E27FC236}">
                <a16:creationId xmlns:a16="http://schemas.microsoft.com/office/drawing/2014/main" id="{5B6ECEE5-8B0A-BE49-88D6-380CCB5771D4}"/>
              </a:ext>
            </a:extLst>
          </p:cNvPr>
          <p:cNvSpPr/>
          <p:nvPr/>
        </p:nvSpPr>
        <p:spPr>
          <a:xfrm>
            <a:off x="1690199" y="2435444"/>
            <a:ext cx="6152341" cy="630149"/>
          </a:xfrm>
          <a:prstGeom prst="rect">
            <a:avLst/>
          </a:prstGeom>
          <a:solidFill>
            <a:srgbClr val="14485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ea typeface="Please write me a song" panose="02000603000000000000" pitchFamily="2" charset="0"/>
            </a:endParaRPr>
          </a:p>
        </p:txBody>
      </p:sp>
      <p:sp>
        <p:nvSpPr>
          <p:cNvPr id="389" name="TextBox 388">
            <a:extLst>
              <a:ext uri="{FF2B5EF4-FFF2-40B4-BE49-F238E27FC236}">
                <a16:creationId xmlns:a16="http://schemas.microsoft.com/office/drawing/2014/main" id="{13B29EB0-A950-BCC0-E52F-32367618BAFB}"/>
              </a:ext>
            </a:extLst>
          </p:cNvPr>
          <p:cNvSpPr txBox="1"/>
          <p:nvPr/>
        </p:nvSpPr>
        <p:spPr>
          <a:xfrm>
            <a:off x="6530302" y="4561070"/>
            <a:ext cx="3126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C9: Chemistry of </a:t>
            </a:r>
          </a:p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the Atmosphere</a:t>
            </a:r>
          </a:p>
        </p:txBody>
      </p:sp>
      <p:cxnSp>
        <p:nvCxnSpPr>
          <p:cNvPr id="391" name="Straight Connector 390">
            <a:extLst>
              <a:ext uri="{FF2B5EF4-FFF2-40B4-BE49-F238E27FC236}">
                <a16:creationId xmlns:a16="http://schemas.microsoft.com/office/drawing/2014/main" id="{EA593DA6-378E-43EC-B4C4-A64E231F304D}"/>
              </a:ext>
            </a:extLst>
          </p:cNvPr>
          <p:cNvCxnSpPr>
            <a:cxnSpLocks/>
          </p:cNvCxnSpPr>
          <p:nvPr/>
        </p:nvCxnSpPr>
        <p:spPr>
          <a:xfrm flipH="1" flipV="1">
            <a:off x="8084711" y="4456467"/>
            <a:ext cx="640442" cy="484437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2" name="TextBox 391">
            <a:extLst>
              <a:ext uri="{FF2B5EF4-FFF2-40B4-BE49-F238E27FC236}">
                <a16:creationId xmlns:a16="http://schemas.microsoft.com/office/drawing/2014/main" id="{13B29EB0-A950-BCC0-E52F-32367618BAFB}"/>
              </a:ext>
            </a:extLst>
          </p:cNvPr>
          <p:cNvSpPr txBox="1"/>
          <p:nvPr/>
        </p:nvSpPr>
        <p:spPr>
          <a:xfrm rot="5400000">
            <a:off x="7621554" y="3796170"/>
            <a:ext cx="20776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C10: Using Resources</a:t>
            </a:r>
          </a:p>
        </p:txBody>
      </p:sp>
      <p:cxnSp>
        <p:nvCxnSpPr>
          <p:cNvPr id="393" name="Straight Connector 392">
            <a:extLst>
              <a:ext uri="{FF2B5EF4-FFF2-40B4-BE49-F238E27FC236}">
                <a16:creationId xmlns:a16="http://schemas.microsoft.com/office/drawing/2014/main" id="{EA593DA6-378E-43EC-B4C4-A64E231F304D}"/>
              </a:ext>
            </a:extLst>
          </p:cNvPr>
          <p:cNvCxnSpPr>
            <a:cxnSpLocks/>
          </p:cNvCxnSpPr>
          <p:nvPr/>
        </p:nvCxnSpPr>
        <p:spPr>
          <a:xfrm>
            <a:off x="7863198" y="2402502"/>
            <a:ext cx="2823" cy="732138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5" name="Straight Arrow Connector 394">
            <a:extLst>
              <a:ext uri="{FF2B5EF4-FFF2-40B4-BE49-F238E27FC236}">
                <a16:creationId xmlns:a16="http://schemas.microsoft.com/office/drawing/2014/main" id="{B0841ACC-EC9D-840D-8FCF-E2630BD5D5FE}"/>
              </a:ext>
            </a:extLst>
          </p:cNvPr>
          <p:cNvCxnSpPr/>
          <p:nvPr/>
        </p:nvCxnSpPr>
        <p:spPr>
          <a:xfrm flipV="1">
            <a:off x="1373245" y="15853522"/>
            <a:ext cx="261773" cy="2794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9" name="TextBox 398">
            <a:extLst>
              <a:ext uri="{FF2B5EF4-FFF2-40B4-BE49-F238E27FC236}">
                <a16:creationId xmlns:a16="http://schemas.microsoft.com/office/drawing/2014/main" id="{4B6AD282-9D2B-84DB-6980-9BC0845F7DD8}"/>
              </a:ext>
            </a:extLst>
          </p:cNvPr>
          <p:cNvSpPr txBox="1"/>
          <p:nvPr/>
        </p:nvSpPr>
        <p:spPr>
          <a:xfrm>
            <a:off x="8246727" y="13755018"/>
            <a:ext cx="142155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ea typeface="Please write me a song" panose="02000603000000000000" pitchFamily="2" charset="0"/>
              </a:rPr>
              <a:t>Using the Periodic Table to identify patterns of behaviour.</a:t>
            </a:r>
          </a:p>
        </p:txBody>
      </p:sp>
      <p:sp>
        <p:nvSpPr>
          <p:cNvPr id="408" name="TextBox 407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7044484" y="11869185"/>
            <a:ext cx="12324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Comparing elements and compounds.</a:t>
            </a:r>
          </a:p>
        </p:txBody>
      </p:sp>
      <p:sp>
        <p:nvSpPr>
          <p:cNvPr id="442" name="TextBox 441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2317210" y="14993494"/>
            <a:ext cx="27188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Separating mixtures using specific equipment and techniques. </a:t>
            </a: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2705250" y="16197998"/>
            <a:ext cx="23466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Utilising literacy skills with key terminology relating to solutions.</a:t>
            </a:r>
          </a:p>
        </p:txBody>
      </p:sp>
      <p:sp>
        <p:nvSpPr>
          <p:cNvPr id="462" name="TextBox 461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1813618" y="14109330"/>
            <a:ext cx="12825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Investigating acids, alkalis, indicators and neutralisation.</a:t>
            </a:r>
          </a:p>
        </p:txBody>
      </p:sp>
      <p:cxnSp>
        <p:nvCxnSpPr>
          <p:cNvPr id="470" name="Straight Arrow Connector 469">
            <a:extLst>
              <a:ext uri="{FF2B5EF4-FFF2-40B4-BE49-F238E27FC236}">
                <a16:creationId xmlns:a16="http://schemas.microsoft.com/office/drawing/2014/main" id="{158201F6-E190-30F9-30A9-A8A7187A8106}"/>
              </a:ext>
            </a:extLst>
          </p:cNvPr>
          <p:cNvCxnSpPr>
            <a:cxnSpLocks/>
            <a:stCxn id="471" idx="2"/>
          </p:cNvCxnSpPr>
          <p:nvPr/>
        </p:nvCxnSpPr>
        <p:spPr>
          <a:xfrm>
            <a:off x="2175348" y="13185137"/>
            <a:ext cx="82474" cy="1908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1" name="TextBox 470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1565803" y="12538806"/>
            <a:ext cx="12190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Understanding the structure of the Earth.</a:t>
            </a:r>
          </a:p>
        </p:txBody>
      </p:sp>
      <p:sp>
        <p:nvSpPr>
          <p:cNvPr id="473" name="TextBox 472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2803919" y="12578470"/>
            <a:ext cx="22903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Exploring igneous, sedimentary and metamorphic rocks and their roles in the rock cycle.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7824207" y="10489606"/>
            <a:ext cx="1764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Utilising practical skills to determine energy changes..</a:t>
            </a:r>
          </a:p>
        </p:txBody>
      </p:sp>
      <p:sp>
        <p:nvSpPr>
          <p:cNvPr id="491" name="TextBox 490">
            <a:extLst>
              <a:ext uri="{FF2B5EF4-FFF2-40B4-BE49-F238E27FC236}">
                <a16:creationId xmlns:a16="http://schemas.microsoft.com/office/drawing/2014/main" id="{42D9849B-0B9B-4492-EFF1-03F2F8B59438}"/>
              </a:ext>
            </a:extLst>
          </p:cNvPr>
          <p:cNvSpPr txBox="1"/>
          <p:nvPr/>
        </p:nvSpPr>
        <p:spPr>
          <a:xfrm>
            <a:off x="6284308" y="10514575"/>
            <a:ext cx="1725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Comparing exothermic and endothermic reactions.</a:t>
            </a:r>
          </a:p>
        </p:txBody>
      </p:sp>
      <p:cxnSp>
        <p:nvCxnSpPr>
          <p:cNvPr id="494" name="Straight Arrow Connector 493">
            <a:extLst>
              <a:ext uri="{FF2B5EF4-FFF2-40B4-BE49-F238E27FC236}">
                <a16:creationId xmlns:a16="http://schemas.microsoft.com/office/drawing/2014/main" id="{EDE52534-907B-EAF7-9810-FA5AACD6520A}"/>
              </a:ext>
            </a:extLst>
          </p:cNvPr>
          <p:cNvCxnSpPr>
            <a:cxnSpLocks/>
          </p:cNvCxnSpPr>
          <p:nvPr/>
        </p:nvCxnSpPr>
        <p:spPr>
          <a:xfrm>
            <a:off x="7014355" y="11064027"/>
            <a:ext cx="0" cy="2683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2" name="Straight Arrow Connector 471">
            <a:extLst>
              <a:ext uri="{FF2B5EF4-FFF2-40B4-BE49-F238E27FC236}">
                <a16:creationId xmlns:a16="http://schemas.microsoft.com/office/drawing/2014/main" id="{B129B2DD-FE96-8A33-AD77-D8F620A4E16B}"/>
              </a:ext>
            </a:extLst>
          </p:cNvPr>
          <p:cNvCxnSpPr>
            <a:cxnSpLocks/>
          </p:cNvCxnSpPr>
          <p:nvPr/>
        </p:nvCxnSpPr>
        <p:spPr>
          <a:xfrm>
            <a:off x="8662118" y="2580333"/>
            <a:ext cx="0" cy="2515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8" name="Straight Arrow Connector 487">
            <a:extLst>
              <a:ext uri="{FF2B5EF4-FFF2-40B4-BE49-F238E27FC236}">
                <a16:creationId xmlns:a16="http://schemas.microsoft.com/office/drawing/2014/main" id="{3AF50C03-1DD9-1AA0-1B5E-D2AC8D5DA38C}"/>
              </a:ext>
            </a:extLst>
          </p:cNvPr>
          <p:cNvCxnSpPr>
            <a:cxnSpLocks/>
          </p:cNvCxnSpPr>
          <p:nvPr/>
        </p:nvCxnSpPr>
        <p:spPr>
          <a:xfrm flipH="1" flipV="1">
            <a:off x="8918466" y="4252251"/>
            <a:ext cx="153596" cy="2214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9" name="Straight Arrow Connector 488">
            <a:extLst>
              <a:ext uri="{FF2B5EF4-FFF2-40B4-BE49-F238E27FC236}">
                <a16:creationId xmlns:a16="http://schemas.microsoft.com/office/drawing/2014/main" id="{DA205BBE-3976-B4BE-9CE6-4D97D67139B9}"/>
              </a:ext>
            </a:extLst>
          </p:cNvPr>
          <p:cNvCxnSpPr>
            <a:cxnSpLocks/>
          </p:cNvCxnSpPr>
          <p:nvPr/>
        </p:nvCxnSpPr>
        <p:spPr>
          <a:xfrm flipV="1">
            <a:off x="8071051" y="3506461"/>
            <a:ext cx="305190" cy="122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Arrow Connector 476">
            <a:extLst>
              <a:ext uri="{FF2B5EF4-FFF2-40B4-BE49-F238E27FC236}">
                <a16:creationId xmlns:a16="http://schemas.microsoft.com/office/drawing/2014/main" id="{FB2D3F02-647E-5BB9-0A14-9677C3DCF07D}"/>
              </a:ext>
            </a:extLst>
          </p:cNvPr>
          <p:cNvCxnSpPr>
            <a:cxnSpLocks/>
          </p:cNvCxnSpPr>
          <p:nvPr/>
        </p:nvCxnSpPr>
        <p:spPr>
          <a:xfrm flipH="1" flipV="1">
            <a:off x="8050925" y="5191012"/>
            <a:ext cx="54686" cy="215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2" name="Picture 241"/>
          <p:cNvPicPr>
            <a:picLocks noChangeAspect="1"/>
          </p:cNvPicPr>
          <p:nvPr/>
        </p:nvPicPr>
        <p:blipFill rotWithShape="1">
          <a:blip r:embed="rId8"/>
          <a:srcRect l="6684" t="36778" r="6176" b="14151"/>
          <a:stretch/>
        </p:blipFill>
        <p:spPr>
          <a:xfrm>
            <a:off x="2583828" y="16633339"/>
            <a:ext cx="1892813" cy="599570"/>
          </a:xfrm>
          <a:prstGeom prst="rect">
            <a:avLst/>
          </a:prstGeom>
        </p:spPr>
      </p:pic>
      <p:sp>
        <p:nvSpPr>
          <p:cNvPr id="222" name="TextBox 221">
            <a:extLst>
              <a:ext uri="{FF2B5EF4-FFF2-40B4-BE49-F238E27FC236}">
                <a16:creationId xmlns:a16="http://schemas.microsoft.com/office/drawing/2014/main" id="{2C9CA221-0D21-4588-91C9-B12CD56AD789}"/>
              </a:ext>
            </a:extLst>
          </p:cNvPr>
          <p:cNvSpPr txBox="1"/>
          <p:nvPr/>
        </p:nvSpPr>
        <p:spPr>
          <a:xfrm>
            <a:off x="4823021" y="14442711"/>
            <a:ext cx="17611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Using particles to explain matter and state.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835C0C22-BBE2-4C90-9ABC-A821E2F48AEE}"/>
              </a:ext>
            </a:extLst>
          </p:cNvPr>
          <p:cNvSpPr txBox="1"/>
          <p:nvPr/>
        </p:nvSpPr>
        <p:spPr>
          <a:xfrm>
            <a:off x="5032012" y="16184271"/>
            <a:ext cx="2789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Applying understanding to new situations and making sense of the state changes.</a:t>
            </a:r>
          </a:p>
        </p:txBody>
      </p:sp>
      <p:sp>
        <p:nvSpPr>
          <p:cNvPr id="232" name="TextBox 231">
            <a:extLst>
              <a:ext uri="{FF2B5EF4-FFF2-40B4-BE49-F238E27FC236}">
                <a16:creationId xmlns:a16="http://schemas.microsoft.com/office/drawing/2014/main" id="{713FC903-442A-4250-86A6-EC88B18993A6}"/>
              </a:ext>
            </a:extLst>
          </p:cNvPr>
          <p:cNvSpPr txBox="1"/>
          <p:nvPr/>
        </p:nvSpPr>
        <p:spPr>
          <a:xfrm>
            <a:off x="4646422" y="15000656"/>
            <a:ext cx="1546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Applying the role of particles in diffusion.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DD90FB5-B1A2-4E77-9828-01A985CF01C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57527" y="13985837"/>
            <a:ext cx="826308" cy="8925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D6885E7-784B-4F9F-A73B-F967204A262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1208" y="13153902"/>
            <a:ext cx="986338" cy="623800"/>
          </a:xfrm>
          <a:prstGeom prst="rect">
            <a:avLst/>
          </a:prstGeom>
        </p:spPr>
      </p:pic>
      <p:sp>
        <p:nvSpPr>
          <p:cNvPr id="233" name="TextBox 232">
            <a:extLst>
              <a:ext uri="{FF2B5EF4-FFF2-40B4-BE49-F238E27FC236}">
                <a16:creationId xmlns:a16="http://schemas.microsoft.com/office/drawing/2014/main" id="{255123DB-A05A-4FA4-B082-53C2ABDB628C}"/>
              </a:ext>
            </a:extLst>
          </p:cNvPr>
          <p:cNvSpPr txBox="1"/>
          <p:nvPr/>
        </p:nvSpPr>
        <p:spPr>
          <a:xfrm>
            <a:off x="6414434" y="14219901"/>
            <a:ext cx="2151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ea typeface="Please write me a song" panose="02000603000000000000" pitchFamily="2" charset="0"/>
              </a:rPr>
              <a:t>Utilising literacy skills with key terminology the names of types of substances: atoms, elements and compounds.</a:t>
            </a:r>
          </a:p>
        </p:txBody>
      </p:sp>
      <p:sp>
        <p:nvSpPr>
          <p:cNvPr id="186" name="TextBox 185">
            <a:extLst>
              <a:ext uri="{FF2B5EF4-FFF2-40B4-BE49-F238E27FC236}">
                <a16:creationId xmlns:a16="http://schemas.microsoft.com/office/drawing/2014/main" id="{E566B8EF-02CF-4CEF-9116-4D214205FE28}"/>
              </a:ext>
            </a:extLst>
          </p:cNvPr>
          <p:cNvSpPr txBox="1"/>
          <p:nvPr/>
        </p:nvSpPr>
        <p:spPr>
          <a:xfrm>
            <a:off x="6380588" y="12489503"/>
            <a:ext cx="16703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Applying nomenclature to naming compounds.</a:t>
            </a:r>
          </a:p>
        </p:txBody>
      </p:sp>
      <p:cxnSp>
        <p:nvCxnSpPr>
          <p:cNvPr id="187" name="Straight Arrow Connector 186">
            <a:extLst>
              <a:ext uri="{FF2B5EF4-FFF2-40B4-BE49-F238E27FC236}">
                <a16:creationId xmlns:a16="http://schemas.microsoft.com/office/drawing/2014/main" id="{256BBE3A-1683-4C22-B29E-AFC3F38A4808}"/>
              </a:ext>
            </a:extLst>
          </p:cNvPr>
          <p:cNvCxnSpPr>
            <a:cxnSpLocks/>
          </p:cNvCxnSpPr>
          <p:nvPr/>
        </p:nvCxnSpPr>
        <p:spPr>
          <a:xfrm>
            <a:off x="7961425" y="12681902"/>
            <a:ext cx="409708" cy="1400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0" name="TextBox 189">
            <a:extLst>
              <a:ext uri="{FF2B5EF4-FFF2-40B4-BE49-F238E27FC236}">
                <a16:creationId xmlns:a16="http://schemas.microsoft.com/office/drawing/2014/main" id="{E90E442C-69A7-425F-B07A-968D86DEC9DD}"/>
              </a:ext>
            </a:extLst>
          </p:cNvPr>
          <p:cNvSpPr txBox="1"/>
          <p:nvPr/>
        </p:nvSpPr>
        <p:spPr>
          <a:xfrm>
            <a:off x="4657798" y="10901108"/>
            <a:ext cx="17403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Writing word equations.</a:t>
            </a:r>
          </a:p>
        </p:txBody>
      </p:sp>
      <p:sp>
        <p:nvSpPr>
          <p:cNvPr id="191" name="TextBox 190">
            <a:extLst>
              <a:ext uri="{FF2B5EF4-FFF2-40B4-BE49-F238E27FC236}">
                <a16:creationId xmlns:a16="http://schemas.microsoft.com/office/drawing/2014/main" id="{58CB8E77-F711-47DB-BDF2-A24FE6F488BD}"/>
              </a:ext>
            </a:extLst>
          </p:cNvPr>
          <p:cNvSpPr txBox="1"/>
          <p:nvPr/>
        </p:nvSpPr>
        <p:spPr>
          <a:xfrm>
            <a:off x="4706846" y="11889570"/>
            <a:ext cx="15030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Identifying combustion, thermal decomposition and chemical changes.</a:t>
            </a:r>
          </a:p>
        </p:txBody>
      </p:sp>
      <p:cxnSp>
        <p:nvCxnSpPr>
          <p:cNvPr id="193" name="Straight Arrow Connector 192">
            <a:extLst>
              <a:ext uri="{FF2B5EF4-FFF2-40B4-BE49-F238E27FC236}">
                <a16:creationId xmlns:a16="http://schemas.microsoft.com/office/drawing/2014/main" id="{5D042C1B-1468-4857-B330-62C2829DC39A}"/>
              </a:ext>
            </a:extLst>
          </p:cNvPr>
          <p:cNvCxnSpPr>
            <a:cxnSpLocks/>
          </p:cNvCxnSpPr>
          <p:nvPr/>
        </p:nvCxnSpPr>
        <p:spPr>
          <a:xfrm flipH="1">
            <a:off x="3875777" y="11052242"/>
            <a:ext cx="18214" cy="306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7" name="TextBox 196">
            <a:extLst>
              <a:ext uri="{FF2B5EF4-FFF2-40B4-BE49-F238E27FC236}">
                <a16:creationId xmlns:a16="http://schemas.microsoft.com/office/drawing/2014/main" id="{7569BC7A-5051-4AFC-9F18-49D9C6AE8074}"/>
              </a:ext>
            </a:extLst>
          </p:cNvPr>
          <p:cNvSpPr txBox="1"/>
          <p:nvPr/>
        </p:nvSpPr>
        <p:spPr>
          <a:xfrm>
            <a:off x="3236295" y="10175768"/>
            <a:ext cx="19572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Investigating the contribution that natural and human processes make to our carbon.</a:t>
            </a:r>
          </a:p>
          <a:p>
            <a:r>
              <a:rPr lang="en-GB" sz="1200" dirty="0">
                <a:ea typeface="Please write me a song" panose="02000603000000000000" pitchFamily="2" charset="0"/>
              </a:rPr>
              <a:t> dioxide emissions.</a:t>
            </a:r>
          </a:p>
        </p:txBody>
      </p:sp>
      <p:sp>
        <p:nvSpPr>
          <p:cNvPr id="198" name="TextBox 197">
            <a:extLst>
              <a:ext uri="{FF2B5EF4-FFF2-40B4-BE49-F238E27FC236}">
                <a16:creationId xmlns:a16="http://schemas.microsoft.com/office/drawing/2014/main" id="{1882C33D-4DF0-47A7-9B58-4E645F2342D6}"/>
              </a:ext>
            </a:extLst>
          </p:cNvPr>
          <p:cNvSpPr txBox="1"/>
          <p:nvPr/>
        </p:nvSpPr>
        <p:spPr>
          <a:xfrm>
            <a:off x="917165" y="11920143"/>
            <a:ext cx="2416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Applying the reactivity series to describe and explain the best extraction techniques for metals. </a:t>
            </a:r>
          </a:p>
        </p:txBody>
      </p:sp>
      <p:sp>
        <p:nvSpPr>
          <p:cNvPr id="202" name="TextBox 201">
            <a:extLst>
              <a:ext uri="{FF2B5EF4-FFF2-40B4-BE49-F238E27FC236}">
                <a16:creationId xmlns:a16="http://schemas.microsoft.com/office/drawing/2014/main" id="{352F4D7C-FFD9-4B1E-8C5B-23BCC63AB313}"/>
              </a:ext>
            </a:extLst>
          </p:cNvPr>
          <p:cNvSpPr txBox="1"/>
          <p:nvPr/>
        </p:nvSpPr>
        <p:spPr>
          <a:xfrm>
            <a:off x="323258" y="8222626"/>
            <a:ext cx="189089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Using simple models of the atom, symbols, relative atomic mass, electronic charge and isotopes.</a:t>
            </a:r>
          </a:p>
        </p:txBody>
      </p:sp>
      <p:sp>
        <p:nvSpPr>
          <p:cNvPr id="203" name="TextBox 202">
            <a:extLst>
              <a:ext uri="{FF2B5EF4-FFF2-40B4-BE49-F238E27FC236}">
                <a16:creationId xmlns:a16="http://schemas.microsoft.com/office/drawing/2014/main" id="{ADAB7AA4-60D6-4A91-9D2E-08A604B7A925}"/>
              </a:ext>
            </a:extLst>
          </p:cNvPr>
          <p:cNvSpPr txBox="1"/>
          <p:nvPr/>
        </p:nvSpPr>
        <p:spPr>
          <a:xfrm>
            <a:off x="1818668" y="9617708"/>
            <a:ext cx="193732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Using the periodic table and atomic structure to predict  and explain patterns of behaviour.</a:t>
            </a:r>
          </a:p>
        </p:txBody>
      </p:sp>
      <p:sp>
        <p:nvSpPr>
          <p:cNvPr id="208" name="TextBox 207">
            <a:extLst>
              <a:ext uri="{FF2B5EF4-FFF2-40B4-BE49-F238E27FC236}">
                <a16:creationId xmlns:a16="http://schemas.microsoft.com/office/drawing/2014/main" id="{C1AEA665-80C5-40B2-930D-C2BC34492FA8}"/>
              </a:ext>
            </a:extLst>
          </p:cNvPr>
          <p:cNvSpPr txBox="1"/>
          <p:nvPr/>
        </p:nvSpPr>
        <p:spPr>
          <a:xfrm>
            <a:off x="4875403" y="8160911"/>
            <a:ext cx="158510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Explaining the physical and chemical properties of materials.</a:t>
            </a:r>
          </a:p>
        </p:txBody>
      </p:sp>
      <p:sp>
        <p:nvSpPr>
          <p:cNvPr id="209" name="TextBox 208">
            <a:extLst>
              <a:ext uri="{FF2B5EF4-FFF2-40B4-BE49-F238E27FC236}">
                <a16:creationId xmlns:a16="http://schemas.microsoft.com/office/drawing/2014/main" id="{4E7995C7-91E7-463C-A8ED-8AC1B0FF257B}"/>
              </a:ext>
            </a:extLst>
          </p:cNvPr>
          <p:cNvSpPr txBox="1"/>
          <p:nvPr/>
        </p:nvSpPr>
        <p:spPr>
          <a:xfrm>
            <a:off x="4381134" y="9716165"/>
            <a:ext cx="20899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Theories of bonding explain how atoms are held together in these structures.</a:t>
            </a:r>
          </a:p>
        </p:txBody>
      </p:sp>
      <p:sp>
        <p:nvSpPr>
          <p:cNvPr id="211" name="TextBox 210">
            <a:extLst>
              <a:ext uri="{FF2B5EF4-FFF2-40B4-BE49-F238E27FC236}">
                <a16:creationId xmlns:a16="http://schemas.microsoft.com/office/drawing/2014/main" id="{AA108314-EDD7-4BE1-BCFF-2CDAE9BEC5E1}"/>
              </a:ext>
            </a:extLst>
          </p:cNvPr>
          <p:cNvSpPr txBox="1"/>
          <p:nvPr/>
        </p:nvSpPr>
        <p:spPr>
          <a:xfrm>
            <a:off x="7457115" y="5963958"/>
            <a:ext cx="196023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Using quantitative analysis to determine the formulae of compounds and  equations for reactions.</a:t>
            </a:r>
          </a:p>
        </p:txBody>
      </p:sp>
      <p:sp>
        <p:nvSpPr>
          <p:cNvPr id="213" name="TextBox 212">
            <a:extLst>
              <a:ext uri="{FF2B5EF4-FFF2-40B4-BE49-F238E27FC236}">
                <a16:creationId xmlns:a16="http://schemas.microsoft.com/office/drawing/2014/main" id="{41D34B13-8DD3-4D02-ACA7-4ADFE659ECF0}"/>
              </a:ext>
            </a:extLst>
          </p:cNvPr>
          <p:cNvSpPr txBox="1"/>
          <p:nvPr/>
        </p:nvSpPr>
        <p:spPr>
          <a:xfrm>
            <a:off x="7171791" y="7505580"/>
            <a:ext cx="1049490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Determining purity of chemical samples and identifying expected yields.</a:t>
            </a:r>
            <a:endParaRPr lang="en-GB" sz="1200" dirty="0"/>
          </a:p>
        </p:txBody>
      </p:sp>
      <p:sp>
        <p:nvSpPr>
          <p:cNvPr id="218" name="TextBox 217">
            <a:extLst>
              <a:ext uri="{FF2B5EF4-FFF2-40B4-BE49-F238E27FC236}">
                <a16:creationId xmlns:a16="http://schemas.microsoft.com/office/drawing/2014/main" id="{189222D0-8E2F-48F4-983C-A107BF8A398A}"/>
              </a:ext>
            </a:extLst>
          </p:cNvPr>
          <p:cNvSpPr txBox="1"/>
          <p:nvPr/>
        </p:nvSpPr>
        <p:spPr>
          <a:xfrm>
            <a:off x="6449117" y="9655605"/>
            <a:ext cx="31113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Using patterns in chemical changes to predict exactly what new substances will be formed. </a:t>
            </a:r>
          </a:p>
        </p:txBody>
      </p:sp>
      <p:sp>
        <p:nvSpPr>
          <p:cNvPr id="223" name="TextBox 222">
            <a:extLst>
              <a:ext uri="{FF2B5EF4-FFF2-40B4-BE49-F238E27FC236}">
                <a16:creationId xmlns:a16="http://schemas.microsoft.com/office/drawing/2014/main" id="{23EC1A10-24E3-4318-81EB-D99A3A385BBA}"/>
              </a:ext>
            </a:extLst>
          </p:cNvPr>
          <p:cNvSpPr txBox="1"/>
          <p:nvPr/>
        </p:nvSpPr>
        <p:spPr>
          <a:xfrm>
            <a:off x="5638148" y="7476388"/>
            <a:ext cx="160368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Explaining extraction methods for metals with atomic structure.</a:t>
            </a:r>
            <a:endParaRPr lang="en-GB" sz="1200" dirty="0"/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C14422AC-27D0-4072-BD34-9F5A7AC1448C}"/>
              </a:ext>
            </a:extLst>
          </p:cNvPr>
          <p:cNvSpPr txBox="1"/>
          <p:nvPr/>
        </p:nvSpPr>
        <p:spPr>
          <a:xfrm>
            <a:off x="255070" y="6182053"/>
            <a:ext cx="89762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Describing the use of electrolysis for different means and outcomes.</a:t>
            </a:r>
          </a:p>
        </p:txBody>
      </p:sp>
      <p:sp>
        <p:nvSpPr>
          <p:cNvPr id="237" name="TextBox 236">
            <a:extLst>
              <a:ext uri="{FF2B5EF4-FFF2-40B4-BE49-F238E27FC236}">
                <a16:creationId xmlns:a16="http://schemas.microsoft.com/office/drawing/2014/main" id="{B91FA19B-FAF7-4591-8CCF-C2B460F58ED3}"/>
              </a:ext>
            </a:extLst>
          </p:cNvPr>
          <p:cNvSpPr txBox="1"/>
          <p:nvPr/>
        </p:nvSpPr>
        <p:spPr>
          <a:xfrm>
            <a:off x="4291085" y="5777179"/>
            <a:ext cx="131181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Explaining exothermic and endothermic reactions with bonds.</a:t>
            </a:r>
          </a:p>
        </p:txBody>
      </p:sp>
      <p:sp>
        <p:nvSpPr>
          <p:cNvPr id="239" name="TextBox 238">
            <a:extLst>
              <a:ext uri="{FF2B5EF4-FFF2-40B4-BE49-F238E27FC236}">
                <a16:creationId xmlns:a16="http://schemas.microsoft.com/office/drawing/2014/main" id="{441FBA31-917D-4308-BB4E-71FF886713D0}"/>
              </a:ext>
            </a:extLst>
          </p:cNvPr>
          <p:cNvSpPr txBox="1"/>
          <p:nvPr/>
        </p:nvSpPr>
        <p:spPr>
          <a:xfrm>
            <a:off x="2853462" y="7530357"/>
            <a:ext cx="282402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Describing and explaining how interactions between ions in an electrolyte result in the production of electricity.</a:t>
            </a:r>
          </a:p>
        </p:txBody>
      </p:sp>
      <p:sp>
        <p:nvSpPr>
          <p:cNvPr id="240" name="TextBox 239">
            <a:extLst>
              <a:ext uri="{FF2B5EF4-FFF2-40B4-BE49-F238E27FC236}">
                <a16:creationId xmlns:a16="http://schemas.microsoft.com/office/drawing/2014/main" id="{077ADB63-8FAD-4146-89B6-3E707F77BE33}"/>
              </a:ext>
            </a:extLst>
          </p:cNvPr>
          <p:cNvSpPr txBox="1"/>
          <p:nvPr/>
        </p:nvSpPr>
        <p:spPr>
          <a:xfrm>
            <a:off x="2063721" y="5945675"/>
            <a:ext cx="170058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Investigating variables that can be manipulated in order to speed up or slow down reactions.</a:t>
            </a:r>
          </a:p>
        </p:txBody>
      </p:sp>
      <p:sp>
        <p:nvSpPr>
          <p:cNvPr id="243" name="TextBox 242">
            <a:extLst>
              <a:ext uri="{FF2B5EF4-FFF2-40B4-BE49-F238E27FC236}">
                <a16:creationId xmlns:a16="http://schemas.microsoft.com/office/drawing/2014/main" id="{9F9F4C3E-F71B-4077-8CE6-4F6524F23359}"/>
              </a:ext>
            </a:extLst>
          </p:cNvPr>
          <p:cNvSpPr txBox="1"/>
          <p:nvPr/>
        </p:nvSpPr>
        <p:spPr>
          <a:xfrm>
            <a:off x="2054987" y="7549476"/>
            <a:ext cx="9792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Identifying reversible reactions.</a:t>
            </a:r>
          </a:p>
        </p:txBody>
      </p:sp>
      <p:sp>
        <p:nvSpPr>
          <p:cNvPr id="244" name="TextBox 243">
            <a:extLst>
              <a:ext uri="{FF2B5EF4-FFF2-40B4-BE49-F238E27FC236}">
                <a16:creationId xmlns:a16="http://schemas.microsoft.com/office/drawing/2014/main" id="{EC1C2D90-A2BD-4047-A953-CF89E69BF184}"/>
              </a:ext>
            </a:extLst>
          </p:cNvPr>
          <p:cNvSpPr txBox="1"/>
          <p:nvPr/>
        </p:nvSpPr>
        <p:spPr>
          <a:xfrm>
            <a:off x="872261" y="7474603"/>
            <a:ext cx="12833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Analysing graphs to describe rates of reaction.</a:t>
            </a:r>
          </a:p>
        </p:txBody>
      </p:sp>
      <p:sp>
        <p:nvSpPr>
          <p:cNvPr id="247" name="TextBox 246">
            <a:extLst>
              <a:ext uri="{FF2B5EF4-FFF2-40B4-BE49-F238E27FC236}">
                <a16:creationId xmlns:a16="http://schemas.microsoft.com/office/drawing/2014/main" id="{0E02A27C-8AB8-4BB1-8169-F481BFDB96B4}"/>
              </a:ext>
            </a:extLst>
          </p:cNvPr>
          <p:cNvSpPr txBox="1"/>
          <p:nvPr/>
        </p:nvSpPr>
        <p:spPr>
          <a:xfrm>
            <a:off x="2096576" y="5293262"/>
            <a:ext cx="22480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Using C-C bonding to identifying modifications to make other substances, like polymers.</a:t>
            </a:r>
            <a:endParaRPr lang="en-GB" sz="1200" dirty="0"/>
          </a:p>
        </p:txBody>
      </p:sp>
      <p:sp>
        <p:nvSpPr>
          <p:cNvPr id="249" name="TextBox 248">
            <a:extLst>
              <a:ext uri="{FF2B5EF4-FFF2-40B4-BE49-F238E27FC236}">
                <a16:creationId xmlns:a16="http://schemas.microsoft.com/office/drawing/2014/main" id="{C3B8B8DA-F2DB-40A2-AFBD-8E133B325032}"/>
              </a:ext>
            </a:extLst>
          </p:cNvPr>
          <p:cNvSpPr txBox="1"/>
          <p:nvPr/>
        </p:nvSpPr>
        <p:spPr>
          <a:xfrm>
            <a:off x="993591" y="3833623"/>
            <a:ext cx="271838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Identifying that sources include fossil fuels which are a major source of feedstock for the petrochemical industry. </a:t>
            </a:r>
            <a:endParaRPr lang="en-GB" sz="1200" dirty="0"/>
          </a:p>
        </p:txBody>
      </p:sp>
      <p:sp>
        <p:nvSpPr>
          <p:cNvPr id="252" name="TextBox 251">
            <a:extLst>
              <a:ext uri="{FF2B5EF4-FFF2-40B4-BE49-F238E27FC236}">
                <a16:creationId xmlns:a16="http://schemas.microsoft.com/office/drawing/2014/main" id="{DF3E4220-C982-4077-B52A-AEF612EDC110}"/>
              </a:ext>
            </a:extLst>
          </p:cNvPr>
          <p:cNvSpPr txBox="1"/>
          <p:nvPr/>
        </p:nvSpPr>
        <p:spPr>
          <a:xfrm>
            <a:off x="4122517" y="3900665"/>
            <a:ext cx="21156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Identifying gases by a colour change or an insoluble solid that appears as a precipitate. </a:t>
            </a:r>
          </a:p>
        </p:txBody>
      </p:sp>
      <p:sp>
        <p:nvSpPr>
          <p:cNvPr id="253" name="TextBox 252">
            <a:extLst>
              <a:ext uri="{FF2B5EF4-FFF2-40B4-BE49-F238E27FC236}">
                <a16:creationId xmlns:a16="http://schemas.microsoft.com/office/drawing/2014/main" id="{2FEE4E3B-4CC8-4D92-B499-04292C84EE59}"/>
              </a:ext>
            </a:extLst>
          </p:cNvPr>
          <p:cNvSpPr txBox="1"/>
          <p:nvPr/>
        </p:nvSpPr>
        <p:spPr>
          <a:xfrm>
            <a:off x="6068830" y="3768457"/>
            <a:ext cx="202534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Describing the changes of the Earth’s atmosphere. Explaining the causes of these changes.</a:t>
            </a:r>
          </a:p>
        </p:txBody>
      </p:sp>
      <p:sp>
        <p:nvSpPr>
          <p:cNvPr id="254" name="TextBox 253">
            <a:extLst>
              <a:ext uri="{FF2B5EF4-FFF2-40B4-BE49-F238E27FC236}">
                <a16:creationId xmlns:a16="http://schemas.microsoft.com/office/drawing/2014/main" id="{0ADC8972-814B-429C-BA2E-1919272606FC}"/>
              </a:ext>
            </a:extLst>
          </p:cNvPr>
          <p:cNvSpPr txBox="1"/>
          <p:nvPr/>
        </p:nvSpPr>
        <p:spPr>
          <a:xfrm>
            <a:off x="6097567" y="5253639"/>
            <a:ext cx="31710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Analysing problems caused by increased levels of air pollutants. Investigating solutions that help to reduce the impact of human activity.</a:t>
            </a:r>
            <a:endParaRPr lang="en-GB" sz="1200" dirty="0"/>
          </a:p>
        </p:txBody>
      </p:sp>
      <p:sp>
        <p:nvSpPr>
          <p:cNvPr id="256" name="TextBox 255">
            <a:extLst>
              <a:ext uri="{FF2B5EF4-FFF2-40B4-BE49-F238E27FC236}">
                <a16:creationId xmlns:a16="http://schemas.microsoft.com/office/drawing/2014/main" id="{F0E426FD-E1D2-420A-BF91-A2090C443ADB}"/>
              </a:ext>
            </a:extLst>
          </p:cNvPr>
          <p:cNvSpPr txBox="1"/>
          <p:nvPr/>
        </p:nvSpPr>
        <p:spPr>
          <a:xfrm>
            <a:off x="8208609" y="1733583"/>
            <a:ext cx="137203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Evaluating use and disposal of the Earth’s resources sustainably.</a:t>
            </a:r>
          </a:p>
        </p:txBody>
      </p:sp>
      <p:sp>
        <p:nvSpPr>
          <p:cNvPr id="258" name="TextBox 257">
            <a:extLst>
              <a:ext uri="{FF2B5EF4-FFF2-40B4-BE49-F238E27FC236}">
                <a16:creationId xmlns:a16="http://schemas.microsoft.com/office/drawing/2014/main" id="{6E601BE9-BEEA-476E-BCF4-70EF23E5351B}"/>
              </a:ext>
            </a:extLst>
          </p:cNvPr>
          <p:cNvSpPr txBox="1"/>
          <p:nvPr/>
        </p:nvSpPr>
        <p:spPr>
          <a:xfrm>
            <a:off x="6681837" y="3138275"/>
            <a:ext cx="1579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Evaluating human impact on the Earth’s natural cycles.</a:t>
            </a:r>
          </a:p>
        </p:txBody>
      </p:sp>
      <p:sp>
        <p:nvSpPr>
          <p:cNvPr id="259" name="TextBox 258">
            <a:extLst>
              <a:ext uri="{FF2B5EF4-FFF2-40B4-BE49-F238E27FC236}">
                <a16:creationId xmlns:a16="http://schemas.microsoft.com/office/drawing/2014/main" id="{3BF81289-A410-4D95-9A8C-E0380FA9E72E}"/>
              </a:ext>
            </a:extLst>
          </p:cNvPr>
          <p:cNvSpPr txBox="1"/>
          <p:nvPr/>
        </p:nvSpPr>
        <p:spPr>
          <a:xfrm>
            <a:off x="8798017" y="4378882"/>
            <a:ext cx="8538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dirty="0">
                <a:ea typeface="Please write me a song" panose="02000603000000000000" pitchFamily="2" charset="0"/>
              </a:rPr>
              <a:t>Water potability</a:t>
            </a:r>
          </a:p>
        </p:txBody>
      </p:sp>
      <p:sp>
        <p:nvSpPr>
          <p:cNvPr id="260" name="TextBox 259">
            <a:extLst>
              <a:ext uri="{FF2B5EF4-FFF2-40B4-BE49-F238E27FC236}">
                <a16:creationId xmlns:a16="http://schemas.microsoft.com/office/drawing/2014/main" id="{4190A7A3-2806-467D-9626-BF400F65D698}"/>
              </a:ext>
            </a:extLst>
          </p:cNvPr>
          <p:cNvSpPr txBox="1"/>
          <p:nvPr/>
        </p:nvSpPr>
        <p:spPr>
          <a:xfrm>
            <a:off x="4516796" y="2411201"/>
            <a:ext cx="3382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Revision and mastery: Content with exam technique practice</a:t>
            </a:r>
          </a:p>
        </p:txBody>
      </p:sp>
      <p:sp>
        <p:nvSpPr>
          <p:cNvPr id="278" name="TextBox 277">
            <a:extLst>
              <a:ext uri="{FF2B5EF4-FFF2-40B4-BE49-F238E27FC236}">
                <a16:creationId xmlns:a16="http://schemas.microsoft.com/office/drawing/2014/main" id="{6931B7A9-138F-4BF4-AC31-2FD0EE87342B}"/>
              </a:ext>
            </a:extLst>
          </p:cNvPr>
          <p:cNvSpPr txBox="1"/>
          <p:nvPr/>
        </p:nvSpPr>
        <p:spPr>
          <a:xfrm>
            <a:off x="5959871" y="6752363"/>
            <a:ext cx="221108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C4: Chemical Changes 2</a:t>
            </a:r>
          </a:p>
        </p:txBody>
      </p:sp>
      <p:pic>
        <p:nvPicPr>
          <p:cNvPr id="99" name="Picture 98">
            <a:extLst>
              <a:ext uri="{FF2B5EF4-FFF2-40B4-BE49-F238E27FC236}">
                <a16:creationId xmlns:a16="http://schemas.microsoft.com/office/drawing/2014/main" id="{BDBAAD50-AE66-41C3-A2D2-1CDBE1C1BB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86776" y="1728455"/>
            <a:ext cx="884180" cy="658587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E8638345-9A65-4E46-A146-85D96CC43F0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31282" y="2714046"/>
            <a:ext cx="524498" cy="468623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964A3B9D-54BB-440D-A9BF-B5F8BD8D979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34893" y="4807185"/>
            <a:ext cx="667677" cy="485251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95D5BFF1-3FD1-4102-990D-362EF1E7D9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24805" y="3216905"/>
            <a:ext cx="435616" cy="530220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1D94576A-ABB7-4ECE-851E-49CE99ABBE8F}"/>
              </a:ext>
            </a:extLst>
          </p:cNvPr>
          <p:cNvPicPr>
            <a:picLocks noChangeAspect="1"/>
          </p:cNvPicPr>
          <p:nvPr/>
        </p:nvPicPr>
        <p:blipFill rotWithShape="1">
          <a:blip r:embed="rId15"/>
          <a:srcRect r="1441"/>
          <a:stretch/>
        </p:blipFill>
        <p:spPr>
          <a:xfrm>
            <a:off x="8987405" y="5627572"/>
            <a:ext cx="513312" cy="362553"/>
          </a:xfrm>
          <a:prstGeom prst="rect">
            <a:avLst/>
          </a:prstGeom>
        </p:spPr>
      </p:pic>
      <p:pic>
        <p:nvPicPr>
          <p:cNvPr id="112" name="Picture 111">
            <a:extLst>
              <a:ext uri="{FF2B5EF4-FFF2-40B4-BE49-F238E27FC236}">
                <a16:creationId xmlns:a16="http://schemas.microsoft.com/office/drawing/2014/main" id="{CEDDB1E8-A721-432F-B648-01D0DC6CD136}"/>
              </a:ext>
            </a:extLst>
          </p:cNvPr>
          <p:cNvPicPr>
            <a:picLocks noChangeAspect="1"/>
          </p:cNvPicPr>
          <p:nvPr/>
        </p:nvPicPr>
        <p:blipFill rotWithShape="1">
          <a:blip r:embed="rId16"/>
          <a:srcRect l="10298" t="9899" r="6801" b="8708"/>
          <a:stretch/>
        </p:blipFill>
        <p:spPr>
          <a:xfrm>
            <a:off x="4323569" y="5368765"/>
            <a:ext cx="392534" cy="344463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ACDB9887-1F85-4401-BFE9-A8246A987FEB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45407" y="4349239"/>
            <a:ext cx="808872" cy="1068008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A3CE64B0-52F4-44D7-8D5F-F3EAE8ACE30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738641" y="6108515"/>
            <a:ext cx="502109" cy="341055"/>
          </a:xfrm>
          <a:prstGeom prst="rect">
            <a:avLst/>
          </a:prstGeom>
        </p:spPr>
      </p:pic>
      <p:pic>
        <p:nvPicPr>
          <p:cNvPr id="118" name="Picture 117">
            <a:extLst>
              <a:ext uri="{FF2B5EF4-FFF2-40B4-BE49-F238E27FC236}">
                <a16:creationId xmlns:a16="http://schemas.microsoft.com/office/drawing/2014/main" id="{4B8A6C78-0CBC-4EAA-957E-503628002E8B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26389" y="7623594"/>
            <a:ext cx="640717" cy="497340"/>
          </a:xfrm>
          <a:prstGeom prst="rect">
            <a:avLst/>
          </a:prstGeom>
        </p:spPr>
      </p:pic>
      <p:pic>
        <p:nvPicPr>
          <p:cNvPr id="120" name="Picture 119">
            <a:extLst>
              <a:ext uri="{FF2B5EF4-FFF2-40B4-BE49-F238E27FC236}">
                <a16:creationId xmlns:a16="http://schemas.microsoft.com/office/drawing/2014/main" id="{F0B1298C-5E5A-4170-83E2-EE3A2F622F9A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513457" y="5911728"/>
            <a:ext cx="723433" cy="697493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59097D74-1C13-4B0A-AB52-B407EAB6361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388090" y="5858965"/>
            <a:ext cx="521413" cy="856976"/>
          </a:xfrm>
          <a:prstGeom prst="rect">
            <a:avLst/>
          </a:prstGeom>
        </p:spPr>
      </p:pic>
      <p:pic>
        <p:nvPicPr>
          <p:cNvPr id="124" name="Picture 123">
            <a:extLst>
              <a:ext uri="{FF2B5EF4-FFF2-40B4-BE49-F238E27FC236}">
                <a16:creationId xmlns:a16="http://schemas.microsoft.com/office/drawing/2014/main" id="{4622E8CB-933A-4A7A-A97F-EEB96C11690D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588748" y="10125977"/>
            <a:ext cx="985356" cy="378736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C64A79A6-D466-4E85-AE36-DE446A28B565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764146" y="5270845"/>
            <a:ext cx="1143895" cy="568233"/>
          </a:xfrm>
          <a:prstGeom prst="rect">
            <a:avLst/>
          </a:prstGeom>
        </p:spPr>
      </p:pic>
      <p:pic>
        <p:nvPicPr>
          <p:cNvPr id="128" name="Picture 127">
            <a:extLst>
              <a:ext uri="{FF2B5EF4-FFF2-40B4-BE49-F238E27FC236}">
                <a16:creationId xmlns:a16="http://schemas.microsoft.com/office/drawing/2014/main" id="{576896D6-8D1D-4ED7-93FD-27C7F978D468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3950379" y="8111157"/>
            <a:ext cx="853358" cy="836176"/>
          </a:xfrm>
          <a:prstGeom prst="rect">
            <a:avLst/>
          </a:prstGeom>
        </p:spPr>
      </p:pic>
      <p:pic>
        <p:nvPicPr>
          <p:cNvPr id="130" name="Picture 129">
            <a:extLst>
              <a:ext uri="{FF2B5EF4-FFF2-40B4-BE49-F238E27FC236}">
                <a16:creationId xmlns:a16="http://schemas.microsoft.com/office/drawing/2014/main" id="{6375827D-DCFA-464F-9F7C-5682B5F29C8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656751" y="9674041"/>
            <a:ext cx="592291" cy="559748"/>
          </a:xfrm>
          <a:prstGeom prst="rect">
            <a:avLst/>
          </a:prstGeom>
        </p:spPr>
      </p:pic>
      <p:pic>
        <p:nvPicPr>
          <p:cNvPr id="137" name="Picture 136">
            <a:extLst>
              <a:ext uri="{FF2B5EF4-FFF2-40B4-BE49-F238E27FC236}">
                <a16:creationId xmlns:a16="http://schemas.microsoft.com/office/drawing/2014/main" id="{ADB2DECF-0AA3-4788-B80C-3A27A32716D5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850090" y="8457082"/>
            <a:ext cx="540416" cy="477086"/>
          </a:xfrm>
          <a:prstGeom prst="rect">
            <a:avLst/>
          </a:prstGeom>
        </p:spPr>
      </p:pic>
      <p:pic>
        <p:nvPicPr>
          <p:cNvPr id="144" name="Picture 143">
            <a:extLst>
              <a:ext uri="{FF2B5EF4-FFF2-40B4-BE49-F238E27FC236}">
                <a16:creationId xmlns:a16="http://schemas.microsoft.com/office/drawing/2014/main" id="{EB6B496D-C34E-44D4-9F84-1769D405EAAC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337280" y="8218952"/>
            <a:ext cx="950593" cy="715741"/>
          </a:xfrm>
          <a:prstGeom prst="rect">
            <a:avLst/>
          </a:prstGeom>
        </p:spPr>
      </p:pic>
      <p:pic>
        <p:nvPicPr>
          <p:cNvPr id="146" name="Picture 145">
            <a:extLst>
              <a:ext uri="{FF2B5EF4-FFF2-40B4-BE49-F238E27FC236}">
                <a16:creationId xmlns:a16="http://schemas.microsoft.com/office/drawing/2014/main" id="{0C1C3075-E504-4F18-8450-B0A0F8FAB3F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39341" y="9113243"/>
            <a:ext cx="609796" cy="897104"/>
          </a:xfrm>
          <a:prstGeom prst="rect">
            <a:avLst/>
          </a:prstGeom>
        </p:spPr>
      </p:pic>
      <p:pic>
        <p:nvPicPr>
          <p:cNvPr id="149" name="Picture 148">
            <a:extLst>
              <a:ext uri="{FF2B5EF4-FFF2-40B4-BE49-F238E27FC236}">
                <a16:creationId xmlns:a16="http://schemas.microsoft.com/office/drawing/2014/main" id="{887FC083-9C28-4EBB-8AA1-710360B544BA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485528" y="10516220"/>
            <a:ext cx="571776" cy="622600"/>
          </a:xfrm>
          <a:prstGeom prst="rect">
            <a:avLst/>
          </a:prstGeom>
        </p:spPr>
      </p:pic>
      <p:cxnSp>
        <p:nvCxnSpPr>
          <p:cNvPr id="338" name="Straight Arrow Connector 337">
            <a:extLst>
              <a:ext uri="{FF2B5EF4-FFF2-40B4-BE49-F238E27FC236}">
                <a16:creationId xmlns:a16="http://schemas.microsoft.com/office/drawing/2014/main" id="{D9F67DEE-5470-4D2C-BC5C-7BDD265AB99C}"/>
              </a:ext>
            </a:extLst>
          </p:cNvPr>
          <p:cNvCxnSpPr>
            <a:cxnSpLocks/>
          </p:cNvCxnSpPr>
          <p:nvPr/>
        </p:nvCxnSpPr>
        <p:spPr>
          <a:xfrm flipV="1">
            <a:off x="2784893" y="9456867"/>
            <a:ext cx="0" cy="270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2" name="Picture 151">
            <a:extLst>
              <a:ext uri="{FF2B5EF4-FFF2-40B4-BE49-F238E27FC236}">
                <a16:creationId xmlns:a16="http://schemas.microsoft.com/office/drawing/2014/main" id="{340F6549-0CB1-4270-970A-9D223223AA5D}"/>
              </a:ext>
            </a:extLst>
          </p:cNvPr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4406018" y="3287097"/>
            <a:ext cx="512284" cy="515527"/>
          </a:xfrm>
          <a:prstGeom prst="rect">
            <a:avLst/>
          </a:prstGeom>
        </p:spPr>
      </p:pic>
      <p:pic>
        <p:nvPicPr>
          <p:cNvPr id="155" name="Picture 154">
            <a:extLst>
              <a:ext uri="{FF2B5EF4-FFF2-40B4-BE49-F238E27FC236}">
                <a16:creationId xmlns:a16="http://schemas.microsoft.com/office/drawing/2014/main" id="{655D0834-54C7-455D-A31B-7E2FA58BC0E3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3651343" y="3278051"/>
            <a:ext cx="580942" cy="577170"/>
          </a:xfrm>
          <a:prstGeom prst="rect">
            <a:avLst/>
          </a:prstGeom>
        </p:spPr>
      </p:pic>
      <p:pic>
        <p:nvPicPr>
          <p:cNvPr id="156" name="Picture 2" descr="Using Green Chemistry to Understand Types of Chemical Reactions | Lesson  Plan">
            <a:extLst>
              <a:ext uri="{FF2B5EF4-FFF2-40B4-BE49-F238E27FC236}">
                <a16:creationId xmlns:a16="http://schemas.microsoft.com/office/drawing/2014/main" id="{0A0D1888-A77E-4627-B01E-0DE93C4036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9900" y="10416504"/>
            <a:ext cx="920487" cy="517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8" name="Picture 4" descr="Combustion: what is it? - BBC Bitesize">
            <a:extLst>
              <a:ext uri="{FF2B5EF4-FFF2-40B4-BE49-F238E27FC236}">
                <a16:creationId xmlns:a16="http://schemas.microsoft.com/office/drawing/2014/main" id="{0E5B5777-4275-4FCA-A9DF-0F3B6804EB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1275" y="11917028"/>
            <a:ext cx="630550" cy="630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6" descr="Energy Changes in Chemical Reactions | KS3 Chemistry Revision">
            <a:extLst>
              <a:ext uri="{FF2B5EF4-FFF2-40B4-BE49-F238E27FC236}">
                <a16:creationId xmlns:a16="http://schemas.microsoft.com/office/drawing/2014/main" id="{5D1A8B86-D02C-4914-BDA1-584C32E007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84744" y="10954181"/>
            <a:ext cx="571824" cy="689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8" descr="What is an element?">
            <a:extLst>
              <a:ext uri="{FF2B5EF4-FFF2-40B4-BE49-F238E27FC236}">
                <a16:creationId xmlns:a16="http://schemas.microsoft.com/office/drawing/2014/main" id="{339AAC12-61EC-4C64-B4E3-52EDD6CDE6A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8" r="25425"/>
          <a:stretch/>
        </p:blipFill>
        <p:spPr bwMode="auto">
          <a:xfrm>
            <a:off x="9011820" y="12725790"/>
            <a:ext cx="536621" cy="55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10" descr="What is an Element? - Answered - Twinkl Teaching Wiki">
            <a:extLst>
              <a:ext uri="{FF2B5EF4-FFF2-40B4-BE49-F238E27FC236}">
                <a16:creationId xmlns:a16="http://schemas.microsoft.com/office/drawing/2014/main" id="{4DE7900F-5415-4B5F-BA40-4702F44F5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446" y="12884045"/>
            <a:ext cx="703997" cy="448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2" name="Picture 12" descr="Structure of the Earth | Handy Geography">
            <a:extLst>
              <a:ext uri="{FF2B5EF4-FFF2-40B4-BE49-F238E27FC236}">
                <a16:creationId xmlns:a16="http://schemas.microsoft.com/office/drawing/2014/main" id="{A5EA8CFB-8ED8-4B48-B08C-DB15B3B077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3742" y="14091064"/>
            <a:ext cx="965050" cy="608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16" descr="Shot and Cubed Alloys: Advantages of Using Different Shaped Metals">
            <a:extLst>
              <a:ext uri="{FF2B5EF4-FFF2-40B4-BE49-F238E27FC236}">
                <a16:creationId xmlns:a16="http://schemas.microsoft.com/office/drawing/2014/main" id="{354D8016-5235-4682-93F0-97EB48DE92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3" t="6077" r="10031" b="7693"/>
          <a:stretch/>
        </p:blipFill>
        <p:spPr bwMode="auto">
          <a:xfrm>
            <a:off x="328090" y="15443219"/>
            <a:ext cx="768890" cy="54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5" name="Picture 18" descr="Sulphur and its Properties">
            <a:extLst>
              <a:ext uri="{FF2B5EF4-FFF2-40B4-BE49-F238E27FC236}">
                <a16:creationId xmlns:a16="http://schemas.microsoft.com/office/drawing/2014/main" id="{71229991-711C-44DF-9733-C69EB07D4E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88" y="14851935"/>
            <a:ext cx="732189" cy="472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22" descr="The hopeful news about CO2 emissions and climate change | Grist">
            <a:extLst>
              <a:ext uri="{FF2B5EF4-FFF2-40B4-BE49-F238E27FC236}">
                <a16:creationId xmlns:a16="http://schemas.microsoft.com/office/drawing/2014/main" id="{C9F10413-ECBF-4533-B0BD-D5B7779CD9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356" y="11902764"/>
            <a:ext cx="1018841" cy="573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168">
            <a:extLst>
              <a:ext uri="{FF2B5EF4-FFF2-40B4-BE49-F238E27FC236}">
                <a16:creationId xmlns:a16="http://schemas.microsoft.com/office/drawing/2014/main" id="{637E6DD2-3A8B-497C-82BB-F0B69F2EB9A1}"/>
              </a:ext>
            </a:extLst>
          </p:cNvPr>
          <p:cNvPicPr>
            <a:picLocks noChangeAspect="1"/>
          </p:cNvPicPr>
          <p:nvPr/>
        </p:nvPicPr>
        <p:blipFill rotWithShape="1">
          <a:blip r:embed="rId41"/>
          <a:srcRect l="13182"/>
          <a:stretch/>
        </p:blipFill>
        <p:spPr>
          <a:xfrm>
            <a:off x="3373294" y="8188466"/>
            <a:ext cx="521004" cy="721699"/>
          </a:xfrm>
          <a:prstGeom prst="rect">
            <a:avLst/>
          </a:prstGeom>
        </p:spPr>
      </p:pic>
      <p:pic>
        <p:nvPicPr>
          <p:cNvPr id="170" name="Picture 24" descr="Water molecule H2O compound. Vector illustration Stock Vector Image &amp; Art -  Alamy">
            <a:extLst>
              <a:ext uri="{FF2B5EF4-FFF2-40B4-BE49-F238E27FC236}">
                <a16:creationId xmlns:a16="http://schemas.microsoft.com/office/drawing/2014/main" id="{634EBF12-C520-412D-83C0-6D16D916E8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11" t="14826" r="14808" b="21350"/>
          <a:stretch/>
        </p:blipFill>
        <p:spPr bwMode="auto">
          <a:xfrm>
            <a:off x="9030042" y="11801474"/>
            <a:ext cx="398541" cy="356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A43930C-4B17-A1CC-AE3F-EF45BBECD010}"/>
              </a:ext>
            </a:extLst>
          </p:cNvPr>
          <p:cNvSpPr txBox="1"/>
          <p:nvPr/>
        </p:nvSpPr>
        <p:spPr>
          <a:xfrm>
            <a:off x="6847792" y="8931268"/>
            <a:ext cx="18190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C4: Chemical Changes 1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8B444B84-80FE-DACD-DAB0-9CFFBEB15673}"/>
              </a:ext>
            </a:extLst>
          </p:cNvPr>
          <p:cNvCxnSpPr>
            <a:cxnSpLocks/>
          </p:cNvCxnSpPr>
          <p:nvPr/>
        </p:nvCxnSpPr>
        <p:spPr>
          <a:xfrm flipV="1">
            <a:off x="7479570" y="6693939"/>
            <a:ext cx="8451" cy="93886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FC69A1C3-2E1B-75B6-897C-08986988F5C9}"/>
              </a:ext>
            </a:extLst>
          </p:cNvPr>
          <p:cNvCxnSpPr>
            <a:cxnSpLocks/>
            <a:stCxn id="213" idx="3"/>
          </p:cNvCxnSpPr>
          <p:nvPr/>
        </p:nvCxnSpPr>
        <p:spPr>
          <a:xfrm flipV="1">
            <a:off x="8221281" y="7836536"/>
            <a:ext cx="280471" cy="3615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2200943D-F1F2-F35F-9D83-C0098050D456}"/>
              </a:ext>
            </a:extLst>
          </p:cNvPr>
          <p:cNvSpPr txBox="1"/>
          <p:nvPr/>
        </p:nvSpPr>
        <p:spPr>
          <a:xfrm>
            <a:off x="1633798" y="2408466"/>
            <a:ext cx="3382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Paper 1: 18</a:t>
            </a:r>
            <a:r>
              <a:rPr lang="en-GB" sz="2000" baseline="30000" dirty="0">
                <a:solidFill>
                  <a:schemeClr val="bg1"/>
                </a:solidFill>
                <a:ea typeface="Please write me a song" panose="02000603000000000000" pitchFamily="2" charset="0"/>
              </a:rPr>
              <a:t>th</a:t>
            </a:r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 May  AM</a:t>
            </a:r>
          </a:p>
          <a:p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Paper 2 : 12</a:t>
            </a:r>
            <a:r>
              <a:rPr lang="en-GB" sz="2000" baseline="30000" dirty="0">
                <a:solidFill>
                  <a:schemeClr val="bg1"/>
                </a:solidFill>
                <a:ea typeface="Please write me a song" panose="02000603000000000000" pitchFamily="2" charset="0"/>
              </a:rPr>
              <a:t>th</a:t>
            </a:r>
            <a:r>
              <a:rPr lang="en-GB" sz="2000" dirty="0">
                <a:solidFill>
                  <a:schemeClr val="bg1"/>
                </a:solidFill>
                <a:ea typeface="Please write me a song" panose="02000603000000000000" pitchFamily="2" charset="0"/>
              </a:rPr>
              <a:t> June AM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7785696-5CD1-73E3-4248-B7B81018BA38}"/>
              </a:ext>
            </a:extLst>
          </p:cNvPr>
          <p:cNvCxnSpPr>
            <a:cxnSpLocks/>
          </p:cNvCxnSpPr>
          <p:nvPr/>
        </p:nvCxnSpPr>
        <p:spPr>
          <a:xfrm flipV="1">
            <a:off x="4388233" y="2392667"/>
            <a:ext cx="8451" cy="938869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BE47F24A-5EB2-AB22-F1E0-8F3BCA2076DB}"/>
              </a:ext>
            </a:extLst>
          </p:cNvPr>
          <p:cNvSpPr txBox="1"/>
          <p:nvPr/>
        </p:nvSpPr>
        <p:spPr>
          <a:xfrm>
            <a:off x="243409" y="191011"/>
            <a:ext cx="1556350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00" dirty="0">
                <a:ea typeface="Please write me a song" panose="02000603000000000000" pitchFamily="2" charset="0"/>
              </a:rPr>
              <a:t>Paper 1: 18</a:t>
            </a:r>
            <a:r>
              <a:rPr lang="en-GB" sz="1000" baseline="30000" dirty="0">
                <a:ea typeface="Please write me a song" panose="02000603000000000000" pitchFamily="2" charset="0"/>
              </a:rPr>
              <a:t>th</a:t>
            </a:r>
            <a:r>
              <a:rPr lang="en-GB" sz="1000" dirty="0">
                <a:ea typeface="Please write me a song" panose="02000603000000000000" pitchFamily="2" charset="0"/>
              </a:rPr>
              <a:t> May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ea typeface="Please write me a song" panose="02000603000000000000" pitchFamily="2" charset="0"/>
              </a:rPr>
              <a:t>Atomic Structure and the Periodic Table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>
                <a:ea typeface="Please write me a song" panose="02000603000000000000" pitchFamily="2" charset="0"/>
              </a:rPr>
              <a:t>Bonding, </a:t>
            </a:r>
            <a:r>
              <a:rPr lang="en-GB" sz="1000" dirty="0">
                <a:ea typeface="Please write me a song" panose="02000603000000000000" pitchFamily="2" charset="0"/>
              </a:rPr>
              <a:t>Structure and the Properties of Matter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ea typeface="Please write me a song" panose="02000603000000000000" pitchFamily="2" charset="0"/>
              </a:rPr>
              <a:t>Quantitative Chemistry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ea typeface="Please write me a song" panose="02000603000000000000" pitchFamily="2" charset="0"/>
              </a:rPr>
              <a:t>Chemical changes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ea typeface="Please write me a song" panose="02000603000000000000" pitchFamily="2" charset="0"/>
              </a:rPr>
              <a:t>Energy Changes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4467D42-8E91-A7BE-6390-234002E98666}"/>
              </a:ext>
            </a:extLst>
          </p:cNvPr>
          <p:cNvSpPr txBox="1"/>
          <p:nvPr/>
        </p:nvSpPr>
        <p:spPr>
          <a:xfrm>
            <a:off x="1820180" y="192755"/>
            <a:ext cx="1531011" cy="116955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1000" dirty="0"/>
              <a:t>Paper 2: 12</a:t>
            </a:r>
            <a:r>
              <a:rPr lang="en-GB" sz="1000" baseline="30000" dirty="0"/>
              <a:t>th</a:t>
            </a:r>
            <a:r>
              <a:rPr lang="en-GB" sz="1000" dirty="0"/>
              <a:t> June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Rates of Reaction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Organic Chemistry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Chemical Analysis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Chemistry of the Atmosphere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/>
              <a:t>Using Resources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B560B97-A291-0189-D6B6-9FB746C68AEF}"/>
              </a:ext>
            </a:extLst>
          </p:cNvPr>
          <p:cNvSpPr txBox="1"/>
          <p:nvPr/>
        </p:nvSpPr>
        <p:spPr>
          <a:xfrm>
            <a:off x="3246849" y="1510554"/>
            <a:ext cx="2000701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100" dirty="0"/>
              <a:t>“Science and everyday life cannot and should not be separated”. Rosalind Franklin</a:t>
            </a:r>
            <a:endParaRPr lang="en-GB" sz="700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C7D88BF2-9EBA-A142-A852-9E628DBC7D8F}"/>
              </a:ext>
            </a:extLst>
          </p:cNvPr>
          <p:cNvPicPr>
            <a:picLocks noChangeAspect="1"/>
          </p:cNvPicPr>
          <p:nvPr/>
        </p:nvPicPr>
        <p:blipFill>
          <a:blip r:embed="rId43"/>
          <a:stretch>
            <a:fillRect/>
          </a:stretch>
        </p:blipFill>
        <p:spPr>
          <a:xfrm>
            <a:off x="5223100" y="1333394"/>
            <a:ext cx="670995" cy="964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2">
      <a:dk1>
        <a:srgbClr val="004740"/>
      </a:dk1>
      <a:lt1>
        <a:sysClr val="window" lastClr="FFFFFF"/>
      </a:lt1>
      <a:dk2>
        <a:srgbClr val="FFFFFF"/>
      </a:dk2>
      <a:lt2>
        <a:srgbClr val="FFFFFF"/>
      </a:lt2>
      <a:accent1>
        <a:srgbClr val="008F81"/>
      </a:accent1>
      <a:accent2>
        <a:srgbClr val="A5A5A5"/>
      </a:accent2>
      <a:accent3>
        <a:srgbClr val="008F81"/>
      </a:accent3>
      <a:accent4>
        <a:srgbClr val="ADBCB1"/>
      </a:accent4>
      <a:accent5>
        <a:srgbClr val="FFFFFF"/>
      </a:accent5>
      <a:accent6>
        <a:srgbClr val="FFFFFF"/>
      </a:accent6>
      <a:hlink>
        <a:srgbClr val="FF0000"/>
      </a:hlink>
      <a:folHlink>
        <a:srgbClr val="FF00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4DA70299F5FF438D6655B09AD67344" ma:contentTypeVersion="18" ma:contentTypeDescription="Create a new document." ma:contentTypeScope="" ma:versionID="03b7c5718c84ac026445753b154c3c90">
  <xsd:schema xmlns:xsd="http://www.w3.org/2001/XMLSchema" xmlns:xs="http://www.w3.org/2001/XMLSchema" xmlns:p="http://schemas.microsoft.com/office/2006/metadata/properties" xmlns:ns2="8791fa9b-629b-4b01-a88b-9b0e4a83c01e" xmlns:ns3="85b798eb-2265-48b4-a72d-9a0a499d9640" targetNamespace="http://schemas.microsoft.com/office/2006/metadata/properties" ma:root="true" ma:fieldsID="c81bba1c48479bd637ae91db7dc68684" ns2:_="" ns3:_="">
    <xsd:import namespace="8791fa9b-629b-4b01-a88b-9b0e4a83c01e"/>
    <xsd:import namespace="85b798eb-2265-48b4-a72d-9a0a499d96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AutoTags" minOccurs="0"/>
                <xsd:element ref="ns2:MediaServiceOCR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91fa9b-629b-4b01-a88b-9b0e4a83c01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fcdaeb79-24b4-42b5-8991-7ff1a570ae7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b798eb-2265-48b4-a72d-9a0a499d964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b763248-5c88-41db-abe2-3ca1b5a0da79}" ma:internalName="TaxCatchAll" ma:showField="CatchAllData" ma:web="85b798eb-2265-48b4-a72d-9a0a499d96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791fa9b-629b-4b01-a88b-9b0e4a83c01e">
      <Terms xmlns="http://schemas.microsoft.com/office/infopath/2007/PartnerControls"/>
    </lcf76f155ced4ddcb4097134ff3c332f>
    <TaxCatchAll xmlns="85b798eb-2265-48b4-a72d-9a0a499d9640" xsi:nil="true"/>
    <SharedWithUsers xmlns="85b798eb-2265-48b4-a72d-9a0a499d9640">
      <UserInfo>
        <DisplayName>Dance, Julian</DisplayName>
        <AccountId>10</AccountId>
        <AccountType/>
      </UserInfo>
      <UserInfo>
        <DisplayName>Legg, Chris</DisplayName>
        <AccountId>28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2580CC06-6703-4E86-91AA-95D53B4A148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791fa9b-629b-4b01-a88b-9b0e4a83c01e"/>
    <ds:schemaRef ds:uri="85b798eb-2265-48b4-a72d-9a0a499d96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CA3659-9E27-4779-B560-4CB8CBCB6B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FD837B5-983F-4B0B-B48F-A4F465BE5E99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85b798eb-2265-48b4-a72d-9a0a499d9640"/>
    <ds:schemaRef ds:uri="http://purl.org/dc/elements/1.1/"/>
    <ds:schemaRef ds:uri="http://schemas.microsoft.com/office/2006/metadata/properties"/>
    <ds:schemaRef ds:uri="8791fa9b-629b-4b01-a88b-9b0e4a83c01e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9696</TotalTime>
  <Words>685</Words>
  <Application>Microsoft Office PowerPoint</Application>
  <PresentationFormat>Custom</PresentationFormat>
  <Paragraphs>99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Lee Peachey</dc:creator>
  <cp:lastModifiedBy>Stanley, Leigh</cp:lastModifiedBy>
  <cp:revision>331</cp:revision>
  <cp:lastPrinted>2025-07-14T08:50:36Z</cp:lastPrinted>
  <dcterms:created xsi:type="dcterms:W3CDTF">2018-02-08T08:28:53Z</dcterms:created>
  <dcterms:modified xsi:type="dcterms:W3CDTF">2025-09-22T11:38:22Z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0x010100854DA70299F5FF438D6655B09AD67344</vt:lpwstr>
  </property>
  <property fmtid="{D5CDD505-2E9C-101B-9397-08002B2CF9AE}" pid="3" name="Order">
    <vt:r8>19300</vt:r8>
  </property>
  <property fmtid="{D5CDD505-2E9C-101B-9397-08002B2CF9AE}" pid="4" name="ComplianceAssetId">
    <vt:lpwstr/>
  </property>
  <property fmtid="{D5CDD505-2E9C-101B-9397-08002B2CF9AE}" pid="5" name="_activity">
    <vt:lpwstr>{"FileActivityType":"9","FileActivityTimeStamp":"2023-11-27T15:47:00.253Z","FileActivityUsersOnPage":[{"DisplayName":"Stanley, Leigh","Id":"lstanley@eggars.hants.sch.uk"},{"DisplayName":"Dance, Julian","Id":"jdance@eggars.hants.sch.uk"},{"DisplayName":"Legg, Chris","Id":"clegg@eggars.hants.sch.uk"}],"FileActivityNavigationId":null}</vt:lpwstr>
  </property>
  <property fmtid="{D5CDD505-2E9C-101B-9397-08002B2CF9AE}" pid="6" name="_ExtendedDescription">
    <vt:lpwstr/>
  </property>
  <property fmtid="{D5CDD505-2E9C-101B-9397-08002B2CF9AE}" pid="7" name="TriggerFlowInfo">
    <vt:lpwstr/>
  </property>
  <property fmtid="{D5CDD505-2E9C-101B-9397-08002B2CF9AE}" pid="8" name="MediaServiceImageTags">
    <vt:lpwstr/>
  </property>
</Properties>
</file>